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24"/>
  </p:notesMasterIdLst>
  <p:sldIdLst>
    <p:sldId id="256" r:id="rId20"/>
    <p:sldId id="257" r:id="rId21"/>
    <p:sldId id="258" r:id="rId22"/>
    <p:sldId id="259" r:id="rId23"/>
    <p:sldId id="260" r:id="rId27"/>
    <p:sldId id="261" r:id="rId29"/>
    <p:sldId id="262" r:id="rId31"/>
    <p:sldId id="263" r:id="rId33"/>
    <p:sldId id="264" r:id="rId35"/>
    <p:sldId id="265" r:id="rId37"/>
    <p:sldId id="266" r:id="rId39"/>
    <p:sldId id="267" r:id="rId40"/>
    <p:sldId id="268" r:id="rId41"/>
    <p:sldId id="269" r:id="rId42"/>
    <p:sldId id="270" r:id="rId43"/>
    <p:sldId id="271" r:id="rId44"/>
    <p:sldId id="272" r:id="rId45"/>
    <p:sldId id="273" r:id="rId46"/>
    <p:sldId id="274" r:id="rId47"/>
    <p:sldId id="275" r:id="rId48"/>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Montserrat Semi-Bold" charset="1" panose="00000700000000000000"/>
      <p:regular r:id="rId10"/>
    </p:embeddedFont>
    <p:embeddedFont>
      <p:font typeface="Montserrat Semi-Bold Bold" charset="1" panose="00000800000000000000"/>
      <p:regular r:id="rId11"/>
    </p:embeddedFont>
    <p:embeddedFont>
      <p:font typeface="Montserrat Semi-Bold Italics" charset="1" panose="00000700000000000000"/>
      <p:regular r:id="rId12"/>
    </p:embeddedFont>
    <p:embeddedFont>
      <p:font typeface="Montserrat Semi-Bold Bold Italics" charset="1" panose="00000800000000000000"/>
      <p:regular r:id="rId13"/>
    </p:embeddedFont>
    <p:embeddedFont>
      <p:font typeface="Montserrat" charset="1" panose="00000500000000000000"/>
      <p:regular r:id="rId14"/>
    </p:embeddedFont>
    <p:embeddedFont>
      <p:font typeface="Montserrat Bold" charset="1" panose="00000600000000000000"/>
      <p:regular r:id="rId15"/>
    </p:embeddedFont>
    <p:embeddedFont>
      <p:font typeface="Montserrat Italics" charset="1" panose="00000500000000000000"/>
      <p:regular r:id="rId16"/>
    </p:embeddedFont>
    <p:embeddedFont>
      <p:font typeface="Montserrat Bold Italics" charset="1" panose="00000600000000000000"/>
      <p:regular r:id="rId17"/>
    </p:embeddedFont>
    <p:embeddedFont>
      <p:font typeface="Gliker SemiBold" charset="1" panose="00000700000000000000"/>
      <p:regular r:id="rId18"/>
    </p:embeddedFont>
    <p:embeddedFont>
      <p:font typeface="Gliker SemiBold Bold" charset="1" panose="00000A00000000000000"/>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slides/slide1.xml" Type="http://schemas.openxmlformats.org/officeDocument/2006/relationships/slide"/><Relationship Id="rId21" Target="slides/slide2.xml" Type="http://schemas.openxmlformats.org/officeDocument/2006/relationships/slide"/><Relationship Id="rId22" Target="slides/slide3.xml" Type="http://schemas.openxmlformats.org/officeDocument/2006/relationships/slide"/><Relationship Id="rId23" Target="slides/slide4.xml" Type="http://schemas.openxmlformats.org/officeDocument/2006/relationships/slide"/><Relationship Id="rId24" Target="notesMasters/notesMaster1.xml" Type="http://schemas.openxmlformats.org/officeDocument/2006/relationships/notesMaster"/><Relationship Id="rId25" Target="theme/theme2.xml" Type="http://schemas.openxmlformats.org/officeDocument/2006/relationships/theme"/><Relationship Id="rId26" Target="notesSlides/notesSlide1.xml" Type="http://schemas.openxmlformats.org/officeDocument/2006/relationships/notesSlide"/><Relationship Id="rId27" Target="slides/slide5.xml" Type="http://schemas.openxmlformats.org/officeDocument/2006/relationships/slide"/><Relationship Id="rId28" Target="notesSlides/notesSlide2.xml" Type="http://schemas.openxmlformats.org/officeDocument/2006/relationships/notesSlide"/><Relationship Id="rId29" Target="slides/slide6.xml" Type="http://schemas.openxmlformats.org/officeDocument/2006/relationships/slide"/><Relationship Id="rId3" Target="viewProps.xml" Type="http://schemas.openxmlformats.org/officeDocument/2006/relationships/viewProps"/><Relationship Id="rId30" Target="notesSlides/notesSlide3.xml" Type="http://schemas.openxmlformats.org/officeDocument/2006/relationships/notesSlide"/><Relationship Id="rId31" Target="slides/slide7.xml" Type="http://schemas.openxmlformats.org/officeDocument/2006/relationships/slide"/><Relationship Id="rId32" Target="notesSlides/notesSlide4.xml" Type="http://schemas.openxmlformats.org/officeDocument/2006/relationships/notesSlide"/><Relationship Id="rId33" Target="slides/slide8.xml" Type="http://schemas.openxmlformats.org/officeDocument/2006/relationships/slide"/><Relationship Id="rId34" Target="notesSlides/notesSlide5.xml" Type="http://schemas.openxmlformats.org/officeDocument/2006/relationships/notesSlide"/><Relationship Id="rId35" Target="slides/slide9.xml" Type="http://schemas.openxmlformats.org/officeDocument/2006/relationships/slide"/><Relationship Id="rId36" Target="notesSlides/notesSlide6.xml" Type="http://schemas.openxmlformats.org/officeDocument/2006/relationships/notesSlide"/><Relationship Id="rId37" Target="slides/slide10.xml" Type="http://schemas.openxmlformats.org/officeDocument/2006/relationships/slide"/><Relationship Id="rId38" Target="notesSlides/notesSlide7.xml" Type="http://schemas.openxmlformats.org/officeDocument/2006/relationships/notesSlide"/><Relationship Id="rId39" Target="slides/slide11.xml" Type="http://schemas.openxmlformats.org/officeDocument/2006/relationships/slide"/><Relationship Id="rId4" Target="theme/theme1.xml" Type="http://schemas.openxmlformats.org/officeDocument/2006/relationships/theme"/><Relationship Id="rId40" Target="slides/slide12.xml" Type="http://schemas.openxmlformats.org/officeDocument/2006/relationships/slide"/><Relationship Id="rId41" Target="slides/slide13.xml" Type="http://schemas.openxmlformats.org/officeDocument/2006/relationships/slide"/><Relationship Id="rId42" Target="slides/slide14.xml" Type="http://schemas.openxmlformats.org/officeDocument/2006/relationships/slide"/><Relationship Id="rId43" Target="slides/slide15.xml" Type="http://schemas.openxmlformats.org/officeDocument/2006/relationships/slide"/><Relationship Id="rId44" Target="slides/slide16.xml" Type="http://schemas.openxmlformats.org/officeDocument/2006/relationships/slide"/><Relationship Id="rId45" Target="slides/slide17.xml" Type="http://schemas.openxmlformats.org/officeDocument/2006/relationships/slide"/><Relationship Id="rId46" Target="slides/slide18.xml" Type="http://schemas.openxmlformats.org/officeDocument/2006/relationships/slide"/><Relationship Id="rId47" Target="slides/slide19.xml" Type="http://schemas.openxmlformats.org/officeDocument/2006/relationships/slide"/><Relationship Id="rId48" Target="slides/slide20.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xml" Type="http://schemas.openxmlformats.org/officeDocument/2006/relationships/slide"/></Relationships>
</file>

<file path=ppt/notesSlides/_rels/notesSlide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5.xml" Type="http://schemas.openxmlformats.org/officeDocument/2006/relationships/slide"/></Relationships>
</file>

<file path=ppt/notesSlides/_rels/notesSlide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6.xml" Type="http://schemas.openxmlformats.org/officeDocument/2006/relationships/slide"/></Relationships>
</file>

<file path=ppt/notesSlides/_rels/notesSlide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7.xml" Type="http://schemas.openxmlformats.org/officeDocument/2006/relationships/slide"/></Relationships>
</file>

<file path=ppt/notesSlides/_rels/notesSlide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8.xml" Type="http://schemas.openxmlformats.org/officeDocument/2006/relationships/slide"/></Relationships>
</file>

<file path=ppt/notesSlides/_rels/notesSlide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9.xml" Type="http://schemas.openxmlformats.org/officeDocument/2006/relationships/slide"/></Relationships>
</file>

<file path=ppt/notesSlides/_rels/notesSlide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0.xml" Type="http://schemas.openxmlformats.org/officeDocument/2006/relationships/slide"/></Relationships>
</file>

<file path=ppt/notesSlides/notesSlide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Before building a data warehouse, it is important to have an overview of the business's </a:t>
            </a:r>
          </a:p>
          <a:p>
            <a:pPr lvl="0"/>
            <a:r>
              <a:rPr lang="en-US"/>
              <a:t>main operations.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cSld>
</p:notes>
</file>

<file path=ppt/notesSlides/notesSlide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So we looked at some key figures and numbers to understand this retail company better, and divided in 3 different insights</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cSld>
</p:notes>
</file>

<file path=ppt/notesSlides/notesSlide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We started by displaying an </a:t>
            </a:r>
          </a:p>
          <a:p>
            <a:pPr lvl="0"/>
            <a:r>
              <a:rPr lang="en-US"/>
              <a:t>overview of the monthly sales during 2020. We could see, from the Area graph in Figure 1, that </a:t>
            </a:r>
          </a:p>
          <a:p>
            <a:pPr lvl="0"/>
            <a:r>
              <a:rPr lang="en-US"/>
              <a:t>the business is impacted by high seasonality.</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cSld>
</p:notes>
</file>

<file path=ppt/notesSlides/notesSlide4.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Then, we analyzed individually the performance of their 5 stores, using a stacked bar chart. As we can see, Lisbon has the biggest sales volume, which can be expected bc of the</a:t>
            </a:r>
          </a:p>
          <a:p>
            <a:pPr lvl="0"/>
            <a:r>
              <a:rPr lang="en-US"/>
              <a:t>additional store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cSld>
</p:notes>
</file>

<file path=ppt/notesSlides/notesSlide5.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In the second part, we looked at the profile of their customers. </a:t>
            </a:r>
          </a:p>
          <a:p>
            <a:pPr lvl="0"/>
            <a:r>
              <a:rPr lang="en-US"/>
              <a:t>1. First, the segment (who </a:t>
            </a:r>
          </a:p>
          <a:p>
            <a:pPr lvl="0"/>
            <a:r>
              <a:rPr lang="en-US"/>
              <a:t>is buying?). we can see that the distribution of clients </a:t>
            </a:r>
          </a:p>
          <a:p>
            <a:pPr lvl="0"/>
            <a:r>
              <a:rPr lang="en-US"/>
              <a:t>per segment is almost equal, between the Private and Company Segment </a:t>
            </a:r>
          </a:p>
          <a:p>
            <a:pPr lvl="0"/>
            <a:r>
              <a:rPr lang="en-US"/>
              <a:t>2. Second, we wanted to know where the clients are coming from? we can see they are divided into two distinct </a:t>
            </a:r>
          </a:p>
          <a:p>
            <a:pPr lvl="0"/>
            <a:r>
              <a:rPr lang="en-US"/>
              <a:t>markets: Japan and USA. The distribution shows a slightly bigger difference, with Japan doing </a:t>
            </a:r>
          </a:p>
          <a:p>
            <a:pPr lvl="0"/>
            <a:r>
              <a:rPr lang="en-US"/>
              <a:t>around 54% of the total purchases.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cSld>
</p:notes>
</file>

<file path=ppt/notesSlides/notesSlide6.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then we also looked geographically at the 6 top states that were </a:t>
            </a:r>
          </a:p>
          <a:p>
            <a:pPr lvl="0"/>
            <a:r>
              <a:rPr lang="en-US"/>
              <a:t>buying the largest quantity of products. 5 out of the 6 states are from Japan, which we can conclude is the major market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cSld>
</p:notes>
</file>

<file path=ppt/notesSlides/notesSlide7.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Finally, we analyzed the different types of families of products sold. From Figure 6, we can first conclude that all products are tech products </a:t>
            </a:r>
          </a:p>
          <a:p>
            <a:pPr lvl="0"/>
            <a:r>
              <a:rPr lang="en-US"/>
              <a:t>coming from the same brand: Apple. We can also conclude that their Top Sales in terms of </a:t>
            </a:r>
          </a:p>
          <a:p>
            <a:pPr lvl="0"/>
            <a:r>
              <a:rPr lang="en-US"/>
              <a:t>quantity are the Apple watches, however, in terms of value, they are getting higher revenue from </a:t>
            </a:r>
          </a:p>
          <a:p>
            <a:pPr lvl="0"/>
            <a:r>
              <a:rPr lang="en-US"/>
              <a:t>selling the iPhone. Apple Tv, HomePod, and the Apple Keyboard are the three less profitable but ir can be explained by the difference in the unit price (for the apple keyboard) or </a:t>
            </a:r>
          </a:p>
          <a:p>
            <a:pPr lvl="0"/>
            <a:r>
              <a:rPr lang="en-US"/>
              <a:t>the quantity sold (Apple TV).</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cSld>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7.xml" Type="http://schemas.openxmlformats.org/officeDocument/2006/relationships/notesSlide"/><Relationship Id="rId3" Target="../media/image1.png" Type="http://schemas.openxmlformats.org/officeDocument/2006/relationships/image"/><Relationship Id="rId4" Target="../media/image2.svg" Type="http://schemas.openxmlformats.org/officeDocument/2006/relationships/image"/><Relationship Id="rId5" Target="../media/image15.png" Type="http://schemas.openxmlformats.org/officeDocument/2006/relationships/image"/><Relationship Id="rId6" Target="../media/image16.svg" Type="http://schemas.openxmlformats.org/officeDocument/2006/relationships/image"/><Relationship Id="rId7" Target="../media/image31.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2.png" Type="http://schemas.openxmlformats.org/officeDocument/2006/relationships/image"/><Relationship Id="rId5" Target="../media/image33.svg" Type="http://schemas.openxmlformats.org/officeDocument/2006/relationships/image"/><Relationship Id="rId6" Target="../media/image34.png" Type="http://schemas.openxmlformats.org/officeDocument/2006/relationships/image"/><Relationship Id="rId7" Target="../media/image35.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 Id="rId4" Target="../media/image36.png" Type="http://schemas.openxmlformats.org/officeDocument/2006/relationships/image"/><Relationship Id="rId5" Target="../media/image37.svg" Type="http://schemas.openxmlformats.org/officeDocument/2006/relationships/image"/><Relationship Id="rId6" Target="../media/image38.png" Type="http://schemas.openxmlformats.org/officeDocument/2006/relationships/image"/><Relationship Id="rId7" Target="../media/image39.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0.png" Type="http://schemas.openxmlformats.org/officeDocument/2006/relationships/image"/><Relationship Id="rId3" Target="../media/image41.svg" Type="http://schemas.openxmlformats.org/officeDocument/2006/relationships/image"/><Relationship Id="rId4" Target="../media/image42.png" Type="http://schemas.openxmlformats.org/officeDocument/2006/relationships/image"/><Relationship Id="rId5" Target="../media/image43.svg" Type="http://schemas.openxmlformats.org/officeDocument/2006/relationships/image"/><Relationship Id="rId6" Target="../media/image44.png" Type="http://schemas.openxmlformats.org/officeDocument/2006/relationships/image"/><Relationship Id="rId7" Target="../media/image45.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46.png" Type="http://schemas.openxmlformats.org/officeDocument/2006/relationships/image"/><Relationship Id="rId7" Target="../media/image47.svg" Type="http://schemas.openxmlformats.org/officeDocument/2006/relationships/image"/><Relationship Id="rId8" Target="../media/image48.png" Type="http://schemas.openxmlformats.org/officeDocument/2006/relationships/image"/><Relationship Id="rId9" Target="../media/image49.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0.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1.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2.png" Type="http://schemas.openxmlformats.org/officeDocument/2006/relationships/image"/><Relationship Id="rId7" Target="../media/image53.svg" Type="http://schemas.openxmlformats.org/officeDocument/2006/relationships/image"/><Relationship Id="rId8" Target="../media/image54.png" Type="http://schemas.openxmlformats.org/officeDocument/2006/relationships/image"/><Relationship Id="rId9" Target="../media/image55.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12.png" Type="http://schemas.openxmlformats.org/officeDocument/2006/relationships/image"/><Relationship Id="rId5" Target="../media/image13.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 Id="rId4" Target="../media/image56.png" Type="http://schemas.openxmlformats.org/officeDocument/2006/relationships/image"/><Relationship Id="rId5" Target="../media/image57.svg" Type="http://schemas.openxmlformats.org/officeDocument/2006/relationships/image"/><Relationship Id="rId6" Target="../media/image58.png" Type="http://schemas.openxmlformats.org/officeDocument/2006/relationships/image"/><Relationship Id="rId7" Target="../media/image59.svg" Type="http://schemas.openxmlformats.org/officeDocument/2006/relationships/image"/><Relationship Id="rId8" Target="../media/image23.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2.svg" Type="http://schemas.openxmlformats.org/officeDocument/2006/relationships/image"/><Relationship Id="rId11" Target="../media/image23.png" Type="http://schemas.openxmlformats.org/officeDocument/2006/relationships/image"/><Relationship Id="rId2" Target="../media/image14.jpeg" Type="http://schemas.openxmlformats.org/officeDocument/2006/relationships/image"/><Relationship Id="rId3" Target="../media/image15.png" Type="http://schemas.openxmlformats.org/officeDocument/2006/relationships/image"/><Relationship Id="rId4" Target="../media/image16.svg" Type="http://schemas.openxmlformats.org/officeDocument/2006/relationships/image"/><Relationship Id="rId5" Target="../media/image17.png" Type="http://schemas.openxmlformats.org/officeDocument/2006/relationships/image"/><Relationship Id="rId6" Target="../media/image18.jpeg" Type="http://schemas.openxmlformats.org/officeDocument/2006/relationships/image"/><Relationship Id="rId7" Target="../media/image19.png" Type="http://schemas.openxmlformats.org/officeDocument/2006/relationships/image"/><Relationship Id="rId8" Target="../media/image20.svg" Type="http://schemas.openxmlformats.org/officeDocument/2006/relationships/image"/><Relationship Id="rId9" Target="../media/image21.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1.png" Type="http://schemas.openxmlformats.org/officeDocument/2006/relationships/image"/><Relationship Id="rId4" Target="../media/image2.sv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 Id="rId7" Target="../media/image24.png" Type="http://schemas.openxmlformats.org/officeDocument/2006/relationships/image"/><Relationship Id="rId8" Target="../media/image25.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 Id="rId3" Target="../media/image1.png" Type="http://schemas.openxmlformats.org/officeDocument/2006/relationships/image"/><Relationship Id="rId4" Target="../media/image2.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xml" Type="http://schemas.openxmlformats.org/officeDocument/2006/relationships/notesSlide"/><Relationship Id="rId3" Target="../media/image15.png" Type="http://schemas.openxmlformats.org/officeDocument/2006/relationships/image"/><Relationship Id="rId4" Target="../media/image16.svg" Type="http://schemas.openxmlformats.org/officeDocument/2006/relationships/image"/><Relationship Id="rId5" Target="../media/image1.png" Type="http://schemas.openxmlformats.org/officeDocument/2006/relationships/image"/><Relationship Id="rId6" Target="../media/image2.svg" Type="http://schemas.openxmlformats.org/officeDocument/2006/relationships/image"/><Relationship Id="rId7" Target="../media/image26.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4.xml" Type="http://schemas.openxmlformats.org/officeDocument/2006/relationships/notesSlide"/><Relationship Id="rId3" Target="../media/image1.png" Type="http://schemas.openxmlformats.org/officeDocument/2006/relationships/image"/><Relationship Id="rId4" Target="../media/image2.svg" Type="http://schemas.openxmlformats.org/officeDocument/2006/relationships/image"/><Relationship Id="rId5" Target="../media/image15.png" Type="http://schemas.openxmlformats.org/officeDocument/2006/relationships/image"/><Relationship Id="rId6" Target="../media/image16.svg" Type="http://schemas.openxmlformats.org/officeDocument/2006/relationships/image"/><Relationship Id="rId7" Target="../media/image27.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5.xml" Type="http://schemas.openxmlformats.org/officeDocument/2006/relationships/notesSlide"/><Relationship Id="rId3" Target="../media/image15.png" Type="http://schemas.openxmlformats.org/officeDocument/2006/relationships/image"/><Relationship Id="rId4" Target="../media/image16.svg" Type="http://schemas.openxmlformats.org/officeDocument/2006/relationships/image"/><Relationship Id="rId5" Target="../media/image1.png" Type="http://schemas.openxmlformats.org/officeDocument/2006/relationships/image"/><Relationship Id="rId6" Target="../media/image2.svg" Type="http://schemas.openxmlformats.org/officeDocument/2006/relationships/image"/><Relationship Id="rId7" Target="../media/image28.png" Type="http://schemas.openxmlformats.org/officeDocument/2006/relationships/image"/><Relationship Id="rId8" Target="../media/image29.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6.xml" Type="http://schemas.openxmlformats.org/officeDocument/2006/relationships/notesSlide"/><Relationship Id="rId3" Target="../media/image15.png" Type="http://schemas.openxmlformats.org/officeDocument/2006/relationships/image"/><Relationship Id="rId4" Target="../media/image16.svg" Type="http://schemas.openxmlformats.org/officeDocument/2006/relationships/image"/><Relationship Id="rId5" Target="../media/image1.png" Type="http://schemas.openxmlformats.org/officeDocument/2006/relationships/image"/><Relationship Id="rId6" Target="../media/image2.svg" Type="http://schemas.openxmlformats.org/officeDocument/2006/relationships/image"/><Relationship Id="rId7" Target="../media/image30.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EAEAEA"/>
        </a:solidFill>
      </p:bgPr>
    </p:bg>
    <p:spTree>
      <p:nvGrpSpPr>
        <p:cNvPr id="1" name=""/>
        <p:cNvGrpSpPr/>
        <p:nvPr/>
      </p:nvGrpSpPr>
      <p:grpSpPr>
        <a:xfrm>
          <a:off x="0" y="0"/>
          <a:ext cx="0" cy="0"/>
          <a:chOff x="0" y="0"/>
          <a:chExt cx="0" cy="0"/>
        </a:xfrm>
      </p:grpSpPr>
      <p:grpSp>
        <p:nvGrpSpPr>
          <p:cNvPr name="Group 2" id="2"/>
          <p:cNvGrpSpPr/>
          <p:nvPr/>
        </p:nvGrpSpPr>
        <p:grpSpPr>
          <a:xfrm rot="0">
            <a:off x="11831031" y="1481926"/>
            <a:ext cx="4028160" cy="7472486"/>
            <a:chOff x="0" y="0"/>
            <a:chExt cx="1003455" cy="1861471"/>
          </a:xfrm>
        </p:grpSpPr>
        <p:sp>
          <p:nvSpPr>
            <p:cNvPr name="Freeform 3" id="3"/>
            <p:cNvSpPr/>
            <p:nvPr/>
          </p:nvSpPr>
          <p:spPr>
            <a:xfrm>
              <a:off x="0" y="0"/>
              <a:ext cx="1003455" cy="1861471"/>
            </a:xfrm>
            <a:custGeom>
              <a:avLst/>
              <a:gdLst/>
              <a:ahLst/>
              <a:cxnLst/>
              <a:rect r="r" b="b" t="t" l="l"/>
              <a:pathLst>
                <a:path h="1861471" w="1003455">
                  <a:moveTo>
                    <a:pt x="0" y="0"/>
                  </a:moveTo>
                  <a:lnTo>
                    <a:pt x="1003455" y="0"/>
                  </a:lnTo>
                  <a:lnTo>
                    <a:pt x="1003455" y="1861471"/>
                  </a:lnTo>
                  <a:lnTo>
                    <a:pt x="0" y="1861471"/>
                  </a:lnTo>
                  <a:close/>
                </a:path>
              </a:pathLst>
            </a:custGeom>
            <a:solidFill>
              <a:srgbClr val="FFFFFF"/>
            </a:solidFill>
          </p:spPr>
        </p:sp>
      </p:grpSp>
      <p:pic>
        <p:nvPicPr>
          <p:cNvPr name="Picture 4" id="4"/>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5400000">
            <a:off x="4258838" y="100080"/>
            <a:ext cx="7479833" cy="10228832"/>
          </a:xfrm>
          <a:prstGeom prst="rect">
            <a:avLst/>
          </a:prstGeom>
        </p:spPr>
      </p:pic>
      <p:pic>
        <p:nvPicPr>
          <p:cNvPr name="Picture 5" id="5"/>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7342872" y="1036047"/>
            <a:ext cx="2636357" cy="858014"/>
          </a:xfrm>
          <a:prstGeom prst="rect">
            <a:avLst/>
          </a:prstGeom>
        </p:spPr>
      </p:pic>
      <p:pic>
        <p:nvPicPr>
          <p:cNvPr name="Picture 6" id="6"/>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true" flipV="false" rot="0">
            <a:off x="622808" y="3533470"/>
            <a:ext cx="3427522" cy="9618046"/>
          </a:xfrm>
          <a:prstGeom prst="rect">
            <a:avLst/>
          </a:prstGeom>
        </p:spPr>
      </p:pic>
      <p:sp>
        <p:nvSpPr>
          <p:cNvPr name="TextBox 7" id="7"/>
          <p:cNvSpPr txBox="true"/>
          <p:nvPr/>
        </p:nvSpPr>
        <p:spPr>
          <a:xfrm rot="0">
            <a:off x="3584603" y="3365585"/>
            <a:ext cx="11118794" cy="3895670"/>
          </a:xfrm>
          <a:prstGeom prst="rect">
            <a:avLst/>
          </a:prstGeom>
        </p:spPr>
        <p:txBody>
          <a:bodyPr anchor="t" rtlCol="false" tIns="0" lIns="0" bIns="0" rIns="0">
            <a:spAutoFit/>
          </a:bodyPr>
          <a:lstStyle/>
          <a:p>
            <a:pPr algn="ctr">
              <a:lnSpc>
                <a:spcPts val="10122"/>
              </a:lnSpc>
            </a:pPr>
            <a:r>
              <a:rPr lang="en-US" sz="10122">
                <a:solidFill>
                  <a:srgbClr val="2E2E2E"/>
                </a:solidFill>
                <a:latin typeface="Gliker SemiBold"/>
              </a:rPr>
              <a:t>BUSINESS INTELLIGENCE - PART I</a:t>
            </a:r>
          </a:p>
        </p:txBody>
      </p:sp>
      <p:pic>
        <p:nvPicPr>
          <p:cNvPr name="Picture 8" id="8"/>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0">
            <a:off x="13887602" y="6529235"/>
            <a:ext cx="3318239" cy="3318239"/>
          </a:xfrm>
          <a:prstGeom prst="rect">
            <a:avLst/>
          </a:prstGeom>
        </p:spPr>
      </p:pic>
      <p:pic>
        <p:nvPicPr>
          <p:cNvPr name="Picture 9" id="9"/>
          <p:cNvPicPr>
            <a:picLocks noChangeAspect="true"/>
          </p:cNvPicPr>
          <p:nvPr/>
        </p:nvPicPr>
        <p:blipFill>
          <a:blip r:embed="rId10"/>
          <a:srcRect l="0" t="0" r="0" b="0"/>
          <a:stretch>
            <a:fillRect/>
          </a:stretch>
        </p:blipFill>
        <p:spPr>
          <a:xfrm flipH="false" flipV="false" rot="79348">
            <a:off x="1519174" y="5954542"/>
            <a:ext cx="554977" cy="369312"/>
          </a:xfrm>
          <a:prstGeom prst="rect">
            <a:avLst/>
          </a:prstGeom>
        </p:spPr>
      </p:pic>
      <p:sp>
        <p:nvSpPr>
          <p:cNvPr name="TextBox 10" id="10"/>
          <p:cNvSpPr txBox="true"/>
          <p:nvPr/>
        </p:nvSpPr>
        <p:spPr>
          <a:xfrm rot="0">
            <a:off x="14302505" y="7024370"/>
            <a:ext cx="2488434" cy="2299396"/>
          </a:xfrm>
          <a:prstGeom prst="rect">
            <a:avLst/>
          </a:prstGeom>
        </p:spPr>
        <p:txBody>
          <a:bodyPr anchor="t" rtlCol="false" tIns="0" lIns="0" bIns="0" rIns="0">
            <a:spAutoFit/>
          </a:bodyPr>
          <a:lstStyle/>
          <a:p>
            <a:pPr>
              <a:lnSpc>
                <a:spcPts val="3038"/>
              </a:lnSpc>
            </a:pPr>
            <a:r>
              <a:rPr lang="en-US" sz="2337">
                <a:solidFill>
                  <a:srgbClr val="FFFFFF"/>
                </a:solidFill>
                <a:latin typeface="Montserrat"/>
              </a:rPr>
              <a:t>GROUP 23</a:t>
            </a:r>
          </a:p>
          <a:p>
            <a:pPr>
              <a:lnSpc>
                <a:spcPts val="3038"/>
              </a:lnSpc>
            </a:pPr>
          </a:p>
          <a:p>
            <a:pPr marL="0" indent="0" lvl="0">
              <a:lnSpc>
                <a:spcPts val="3038"/>
              </a:lnSpc>
            </a:pPr>
            <a:r>
              <a:rPr lang="en-US" sz="2337">
                <a:solidFill>
                  <a:srgbClr val="FFFFFF"/>
                </a:solidFill>
                <a:latin typeface="Montserrat"/>
              </a:rPr>
              <a:t>Andreia Bastos, João Silva, Pauline Richard,  Sarra Jebali</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EAEAEA"/>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62737" t="0" r="0" b="0"/>
          <a:stretch>
            <a:fillRect/>
          </a:stretch>
        </p:blipFill>
        <p:spPr>
          <a:xfrm flipH="false" flipV="false" rot="-5400000">
            <a:off x="3535012" y="-975779"/>
            <a:ext cx="1722344" cy="6320871"/>
          </a:xfrm>
          <a:prstGeom prst="rect">
            <a:avLst/>
          </a:prstGeom>
        </p:spPr>
      </p:pic>
      <p:grpSp>
        <p:nvGrpSpPr>
          <p:cNvPr name="Group 3" id="3"/>
          <p:cNvGrpSpPr/>
          <p:nvPr/>
        </p:nvGrpSpPr>
        <p:grpSpPr>
          <a:xfrm rot="0">
            <a:off x="1235748" y="3775101"/>
            <a:ext cx="6320871" cy="5188415"/>
            <a:chOff x="0" y="0"/>
            <a:chExt cx="3539250" cy="2905152"/>
          </a:xfrm>
        </p:grpSpPr>
        <p:sp>
          <p:nvSpPr>
            <p:cNvPr name="Freeform 4" id="4"/>
            <p:cNvSpPr/>
            <p:nvPr/>
          </p:nvSpPr>
          <p:spPr>
            <a:xfrm>
              <a:off x="6350" y="1437032"/>
              <a:ext cx="3247150" cy="1461770"/>
            </a:xfrm>
            <a:custGeom>
              <a:avLst/>
              <a:gdLst/>
              <a:ahLst/>
              <a:cxnLst/>
              <a:rect r="r" b="b" t="t" l="l"/>
              <a:pathLst>
                <a:path h="1461770" w="3247150">
                  <a:moveTo>
                    <a:pt x="0" y="0"/>
                  </a:moveTo>
                  <a:lnTo>
                    <a:pt x="0" y="1461770"/>
                  </a:lnTo>
                  <a:lnTo>
                    <a:pt x="3247150" y="1461770"/>
                  </a:lnTo>
                  <a:lnTo>
                    <a:pt x="0" y="0"/>
                  </a:lnTo>
                  <a:close/>
                </a:path>
              </a:pathLst>
            </a:custGeom>
            <a:solidFill>
              <a:srgbClr val="BD0E0E"/>
            </a:solidFill>
          </p:spPr>
        </p:sp>
        <p:sp>
          <p:nvSpPr>
            <p:cNvPr name="Freeform 5" id="5"/>
            <p:cNvSpPr/>
            <p:nvPr/>
          </p:nvSpPr>
          <p:spPr>
            <a:xfrm>
              <a:off x="0" y="-29210"/>
              <a:ext cx="3545600" cy="2935633"/>
            </a:xfrm>
            <a:custGeom>
              <a:avLst/>
              <a:gdLst/>
              <a:ahLst/>
              <a:cxnLst/>
              <a:rect r="r" b="b" t="t" l="l"/>
              <a:pathLst>
                <a:path h="2935633" w="3545600">
                  <a:moveTo>
                    <a:pt x="1270" y="45720"/>
                  </a:moveTo>
                  <a:lnTo>
                    <a:pt x="1270" y="938530"/>
                  </a:lnTo>
                  <a:cubicBezTo>
                    <a:pt x="1270" y="1162585"/>
                    <a:pt x="0" y="1484022"/>
                    <a:pt x="1270" y="1748183"/>
                  </a:cubicBezTo>
                  <a:cubicBezTo>
                    <a:pt x="5080" y="2516533"/>
                    <a:pt x="99060" y="2822602"/>
                    <a:pt x="99060" y="2822602"/>
                  </a:cubicBezTo>
                  <a:cubicBezTo>
                    <a:pt x="99060" y="2822602"/>
                    <a:pt x="579120" y="2922933"/>
                    <a:pt x="1004570" y="2929283"/>
                  </a:cubicBezTo>
                  <a:cubicBezTo>
                    <a:pt x="1385570" y="2935633"/>
                    <a:pt x="2247900" y="2934363"/>
                    <a:pt x="2716290" y="2934363"/>
                  </a:cubicBezTo>
                  <a:cubicBezTo>
                    <a:pt x="3135390" y="2934363"/>
                    <a:pt x="3536710" y="2934363"/>
                    <a:pt x="3536710" y="2934363"/>
                  </a:cubicBezTo>
                  <a:cubicBezTo>
                    <a:pt x="3536710" y="2934363"/>
                    <a:pt x="3534170" y="2281582"/>
                    <a:pt x="3536710" y="1865023"/>
                  </a:cubicBezTo>
                  <a:cubicBezTo>
                    <a:pt x="3545600" y="1354482"/>
                    <a:pt x="3541790" y="1153775"/>
                    <a:pt x="3541790" y="986790"/>
                  </a:cubicBezTo>
                  <a:cubicBezTo>
                    <a:pt x="3536710" y="438150"/>
                    <a:pt x="3536710" y="59690"/>
                    <a:pt x="3536710" y="59690"/>
                  </a:cubicBezTo>
                  <a:cubicBezTo>
                    <a:pt x="3536710" y="59690"/>
                    <a:pt x="2897900" y="34290"/>
                    <a:pt x="2390140" y="41910"/>
                  </a:cubicBezTo>
                  <a:cubicBezTo>
                    <a:pt x="2033270" y="48260"/>
                    <a:pt x="1306830" y="34290"/>
                    <a:pt x="918210" y="49530"/>
                  </a:cubicBezTo>
                  <a:cubicBezTo>
                    <a:pt x="494030" y="66040"/>
                    <a:pt x="247650" y="0"/>
                    <a:pt x="1270" y="45720"/>
                  </a:cubicBezTo>
                  <a:close/>
                </a:path>
              </a:pathLst>
            </a:custGeom>
            <a:solidFill>
              <a:srgbClr val="FFFFFF"/>
            </a:solidFill>
          </p:spPr>
        </p:sp>
      </p:grpSp>
      <p:pic>
        <p:nvPicPr>
          <p:cNvPr name="Picture 6" id="6"/>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1855" t="0" r="1337" b="40128"/>
          <a:stretch>
            <a:fillRect/>
          </a:stretch>
        </p:blipFill>
        <p:spPr>
          <a:xfrm flipH="false" flipV="false" rot="0">
            <a:off x="8074762" y="617488"/>
            <a:ext cx="9658258" cy="9236962"/>
          </a:xfrm>
          <a:prstGeom prst="rect">
            <a:avLst/>
          </a:prstGeom>
        </p:spPr>
      </p:pic>
      <p:pic>
        <p:nvPicPr>
          <p:cNvPr name="Picture 7" id="7"/>
          <p:cNvPicPr>
            <a:picLocks noChangeAspect="true"/>
          </p:cNvPicPr>
          <p:nvPr/>
        </p:nvPicPr>
        <p:blipFill>
          <a:blip r:embed="rId7"/>
          <a:srcRect l="1147" t="0" r="1147" b="0"/>
          <a:stretch>
            <a:fillRect/>
          </a:stretch>
        </p:blipFill>
        <p:spPr>
          <a:xfrm flipH="false" flipV="false" rot="0">
            <a:off x="8074762" y="2415896"/>
            <a:ext cx="9658258" cy="4880933"/>
          </a:xfrm>
          <a:prstGeom prst="rect">
            <a:avLst/>
          </a:prstGeom>
        </p:spPr>
      </p:pic>
      <p:sp>
        <p:nvSpPr>
          <p:cNvPr name="TextBox 8" id="8"/>
          <p:cNvSpPr txBox="true"/>
          <p:nvPr/>
        </p:nvSpPr>
        <p:spPr>
          <a:xfrm rot="0">
            <a:off x="1764093" y="1783972"/>
            <a:ext cx="5859202" cy="915670"/>
          </a:xfrm>
          <a:prstGeom prst="rect">
            <a:avLst/>
          </a:prstGeom>
        </p:spPr>
        <p:txBody>
          <a:bodyPr anchor="t" rtlCol="false" tIns="0" lIns="0" bIns="0" rIns="0">
            <a:spAutoFit/>
          </a:bodyPr>
          <a:lstStyle/>
          <a:p>
            <a:pPr>
              <a:lnSpc>
                <a:spcPts val="6800"/>
              </a:lnSpc>
            </a:pPr>
            <a:r>
              <a:rPr lang="en-US" sz="6800">
                <a:solidFill>
                  <a:srgbClr val="BD0E0E"/>
                </a:solidFill>
                <a:latin typeface="Gliker SemiBold"/>
              </a:rPr>
              <a:t>3. PRODUCT</a:t>
            </a:r>
          </a:p>
        </p:txBody>
      </p:sp>
      <p:sp>
        <p:nvSpPr>
          <p:cNvPr name="TextBox 9" id="9"/>
          <p:cNvSpPr txBox="true"/>
          <p:nvPr/>
        </p:nvSpPr>
        <p:spPr>
          <a:xfrm rot="0">
            <a:off x="1880393" y="5409819"/>
            <a:ext cx="5031583" cy="2491740"/>
          </a:xfrm>
          <a:prstGeom prst="rect">
            <a:avLst/>
          </a:prstGeom>
        </p:spPr>
        <p:txBody>
          <a:bodyPr anchor="t" rtlCol="false" tIns="0" lIns="0" bIns="0" rIns="0">
            <a:spAutoFit/>
          </a:bodyPr>
          <a:lstStyle/>
          <a:p>
            <a:pPr marL="518160" indent="-259080" lvl="1">
              <a:lnSpc>
                <a:spcPts val="3359"/>
              </a:lnSpc>
              <a:buFont typeface="Arial"/>
              <a:buChar char="•"/>
            </a:pPr>
            <a:r>
              <a:rPr lang="en-US" sz="2400">
                <a:solidFill>
                  <a:srgbClr val="2E2E2E"/>
                </a:solidFill>
                <a:latin typeface="Montserrat"/>
              </a:rPr>
              <a:t>All products are tech products </a:t>
            </a:r>
          </a:p>
          <a:p>
            <a:pPr marL="518160" indent="-259080" lvl="1">
              <a:lnSpc>
                <a:spcPts val="3359"/>
              </a:lnSpc>
              <a:buFont typeface="Arial"/>
              <a:buChar char="•"/>
            </a:pPr>
            <a:r>
              <a:rPr lang="en-US" sz="2400">
                <a:solidFill>
                  <a:srgbClr val="2E2E2E"/>
                </a:solidFill>
                <a:latin typeface="Montserrat"/>
              </a:rPr>
              <a:t>From the same brand: Apple</a:t>
            </a:r>
          </a:p>
          <a:p>
            <a:pPr marL="518160" indent="-259080" lvl="1">
              <a:lnSpc>
                <a:spcPts val="3359"/>
              </a:lnSpc>
              <a:buFont typeface="Arial"/>
              <a:buChar char="•"/>
            </a:pPr>
            <a:r>
              <a:rPr lang="en-US" sz="2400">
                <a:solidFill>
                  <a:srgbClr val="2E2E2E"/>
                </a:solidFill>
                <a:latin typeface="Montserrat"/>
              </a:rPr>
              <a:t>Top Sales (quantity): Apple watches</a:t>
            </a:r>
          </a:p>
          <a:p>
            <a:pPr marL="518160" indent="-259080" lvl="1">
              <a:lnSpc>
                <a:spcPts val="3359"/>
              </a:lnSpc>
              <a:buFont typeface="Arial"/>
              <a:buChar char="•"/>
            </a:pPr>
            <a:r>
              <a:rPr lang="en-US" sz="2400">
                <a:solidFill>
                  <a:srgbClr val="2E2E2E"/>
                </a:solidFill>
                <a:latin typeface="Montserrat"/>
              </a:rPr>
              <a:t>Top Sales (revenue): Iphone</a:t>
            </a:r>
          </a:p>
        </p:txBody>
      </p:sp>
      <p:sp>
        <p:nvSpPr>
          <p:cNvPr name="TextBox 10" id="10"/>
          <p:cNvSpPr txBox="true"/>
          <p:nvPr/>
        </p:nvSpPr>
        <p:spPr>
          <a:xfrm rot="0">
            <a:off x="1736550" y="4390757"/>
            <a:ext cx="5319269" cy="409575"/>
          </a:xfrm>
          <a:prstGeom prst="rect">
            <a:avLst/>
          </a:prstGeom>
        </p:spPr>
        <p:txBody>
          <a:bodyPr anchor="t" rtlCol="false" tIns="0" lIns="0" bIns="0" rIns="0">
            <a:spAutoFit/>
          </a:bodyPr>
          <a:lstStyle/>
          <a:p>
            <a:pPr algn="ctr" marL="0" indent="0" lvl="0">
              <a:lnSpc>
                <a:spcPts val="3359"/>
              </a:lnSpc>
            </a:pPr>
            <a:r>
              <a:rPr lang="en-US" sz="2799">
                <a:solidFill>
                  <a:srgbClr val="2E2E2E"/>
                </a:solidFill>
                <a:latin typeface="Montserrat Semi-Bold Bold"/>
              </a:rPr>
              <a:t>Types of products sold</a:t>
            </a:r>
          </a:p>
        </p:txBody>
      </p:sp>
      <p:sp>
        <p:nvSpPr>
          <p:cNvPr name="TextBox 11" id="11"/>
          <p:cNvSpPr txBox="true"/>
          <p:nvPr/>
        </p:nvSpPr>
        <p:spPr>
          <a:xfrm rot="0">
            <a:off x="9993366" y="7882509"/>
            <a:ext cx="5821051" cy="678180"/>
          </a:xfrm>
          <a:prstGeom prst="rect">
            <a:avLst/>
          </a:prstGeom>
        </p:spPr>
        <p:txBody>
          <a:bodyPr anchor="t" rtlCol="false" tIns="0" lIns="0" bIns="0" rIns="0">
            <a:spAutoFit/>
          </a:bodyPr>
          <a:lstStyle/>
          <a:p>
            <a:pPr algn="ctr">
              <a:lnSpc>
                <a:spcPts val="2730"/>
              </a:lnSpc>
              <a:spcBef>
                <a:spcPct val="0"/>
              </a:spcBef>
            </a:pPr>
            <a:r>
              <a:rPr lang="en-US" sz="2100">
                <a:solidFill>
                  <a:srgbClr val="000000"/>
                </a:solidFill>
                <a:latin typeface="Montserrat Italics"/>
              </a:rPr>
              <a:t>Figure 6: Total Quantity and Sales per Family of product</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EAEAEA"/>
        </a:solidFill>
      </p:bgPr>
    </p:bg>
    <p:spTree>
      <p:nvGrpSpPr>
        <p:cNvPr id="1" name=""/>
        <p:cNvGrpSpPr/>
        <p:nvPr/>
      </p:nvGrpSpPr>
      <p:grpSpPr>
        <a:xfrm>
          <a:off x="0" y="0"/>
          <a:ext cx="0" cy="0"/>
          <a:chOff x="0" y="0"/>
          <a:chExt cx="0" cy="0"/>
        </a:xfrm>
      </p:grpSpPr>
      <p:grpSp>
        <p:nvGrpSpPr>
          <p:cNvPr name="Group 2" id="2"/>
          <p:cNvGrpSpPr/>
          <p:nvPr/>
        </p:nvGrpSpPr>
        <p:grpSpPr>
          <a:xfrm rot="0">
            <a:off x="11736374" y="1511775"/>
            <a:ext cx="3240351" cy="6862823"/>
            <a:chOff x="0" y="0"/>
            <a:chExt cx="878912" cy="1861471"/>
          </a:xfrm>
        </p:grpSpPr>
        <p:sp>
          <p:nvSpPr>
            <p:cNvPr name="Freeform 3" id="3"/>
            <p:cNvSpPr/>
            <p:nvPr/>
          </p:nvSpPr>
          <p:spPr>
            <a:xfrm>
              <a:off x="0" y="0"/>
              <a:ext cx="878912" cy="1861471"/>
            </a:xfrm>
            <a:custGeom>
              <a:avLst/>
              <a:gdLst/>
              <a:ahLst/>
              <a:cxnLst/>
              <a:rect r="r" b="b" t="t" l="l"/>
              <a:pathLst>
                <a:path h="1861471" w="878912">
                  <a:moveTo>
                    <a:pt x="0" y="0"/>
                  </a:moveTo>
                  <a:lnTo>
                    <a:pt x="878912" y="0"/>
                  </a:lnTo>
                  <a:lnTo>
                    <a:pt x="878912" y="1861471"/>
                  </a:lnTo>
                  <a:lnTo>
                    <a:pt x="0" y="1861471"/>
                  </a:lnTo>
                  <a:close/>
                </a:path>
              </a:pathLst>
            </a:custGeom>
            <a:solidFill>
              <a:srgbClr val="FFFFFF"/>
            </a:solidFill>
          </p:spPr>
        </p:sp>
      </p:grpSp>
      <p:pic>
        <p:nvPicPr>
          <p:cNvPr name="Picture 4" id="4"/>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5400000">
            <a:off x="4213686" y="250658"/>
            <a:ext cx="6862823" cy="9385058"/>
          </a:xfrm>
          <a:prstGeom prst="rect">
            <a:avLst/>
          </a:prstGeom>
        </p:spPr>
      </p:pic>
      <p:pic>
        <p:nvPicPr>
          <p:cNvPr name="Picture 5" id="5"/>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7913025" y="1111148"/>
            <a:ext cx="2461951" cy="801253"/>
          </a:xfrm>
          <a:prstGeom prst="rect">
            <a:avLst/>
          </a:prstGeom>
        </p:spPr>
      </p:pic>
      <p:pic>
        <p:nvPicPr>
          <p:cNvPr name="Picture 6" id="6"/>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13356550" y="3535783"/>
            <a:ext cx="4762677" cy="6751217"/>
          </a:xfrm>
          <a:prstGeom prst="rect">
            <a:avLst/>
          </a:prstGeom>
        </p:spPr>
      </p:pic>
      <p:sp>
        <p:nvSpPr>
          <p:cNvPr name="TextBox 7" id="7"/>
          <p:cNvSpPr txBox="true"/>
          <p:nvPr/>
        </p:nvSpPr>
        <p:spPr>
          <a:xfrm rot="0">
            <a:off x="4771035" y="3366482"/>
            <a:ext cx="8745930" cy="2467610"/>
          </a:xfrm>
          <a:prstGeom prst="rect">
            <a:avLst/>
          </a:prstGeom>
        </p:spPr>
        <p:txBody>
          <a:bodyPr anchor="t" rtlCol="false" tIns="0" lIns="0" bIns="0" rIns="0">
            <a:spAutoFit/>
          </a:bodyPr>
          <a:lstStyle/>
          <a:p>
            <a:pPr algn="ctr">
              <a:lnSpc>
                <a:spcPts val="6399"/>
              </a:lnSpc>
            </a:pPr>
            <a:r>
              <a:rPr lang="en-US" sz="6399">
                <a:solidFill>
                  <a:srgbClr val="2E2E2E"/>
                </a:solidFill>
                <a:latin typeface="Gliker SemiBold"/>
              </a:rPr>
              <a:t>- 3 - </a:t>
            </a:r>
          </a:p>
          <a:p>
            <a:pPr algn="ctr">
              <a:lnSpc>
                <a:spcPts val="6399"/>
              </a:lnSpc>
            </a:pPr>
            <a:r>
              <a:rPr lang="en-US" sz="6399">
                <a:solidFill>
                  <a:srgbClr val="2E2E2E"/>
                </a:solidFill>
                <a:latin typeface="Gliker SemiBold"/>
              </a:rPr>
              <a:t>DATA INTEGRATION PROCESS</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EAEAEA"/>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855" t="0" r="1337" b="40128"/>
          <a:stretch>
            <a:fillRect/>
          </a:stretch>
        </p:blipFill>
        <p:spPr>
          <a:xfrm flipH="false" flipV="false" rot="0">
            <a:off x="1097834" y="1483426"/>
            <a:ext cx="7654018" cy="7320148"/>
          </a:xfrm>
          <a:prstGeom prst="rect">
            <a:avLst/>
          </a:prstGeom>
        </p:spPr>
      </p:pic>
      <p:pic>
        <p:nvPicPr>
          <p:cNvPr name="Picture 3" id="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855" t="0" r="1337" b="40128"/>
          <a:stretch>
            <a:fillRect/>
          </a:stretch>
        </p:blipFill>
        <p:spPr>
          <a:xfrm flipH="false" flipV="false" rot="0">
            <a:off x="9449803" y="1524684"/>
            <a:ext cx="7654018" cy="7320148"/>
          </a:xfrm>
          <a:prstGeom prst="rect">
            <a:avLst/>
          </a:prstGeom>
        </p:spPr>
      </p:pic>
      <p:pic>
        <p:nvPicPr>
          <p:cNvPr name="Picture 4" id="4"/>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0893696" y="5235681"/>
            <a:ext cx="1302737" cy="964025"/>
          </a:xfrm>
          <a:prstGeom prst="rect">
            <a:avLst/>
          </a:prstGeom>
        </p:spPr>
      </p:pic>
      <p:pic>
        <p:nvPicPr>
          <p:cNvPr name="Picture 5" id="5"/>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1544899">
            <a:off x="13680012" y="5420944"/>
            <a:ext cx="1390965" cy="497270"/>
          </a:xfrm>
          <a:prstGeom prst="rect">
            <a:avLst/>
          </a:prstGeom>
        </p:spPr>
      </p:pic>
      <p:sp>
        <p:nvSpPr>
          <p:cNvPr name="TextBox 6" id="6"/>
          <p:cNvSpPr txBox="true"/>
          <p:nvPr/>
        </p:nvSpPr>
        <p:spPr>
          <a:xfrm rot="0">
            <a:off x="1838510" y="3941868"/>
            <a:ext cx="6759816" cy="2711450"/>
          </a:xfrm>
          <a:prstGeom prst="rect">
            <a:avLst/>
          </a:prstGeom>
        </p:spPr>
        <p:txBody>
          <a:bodyPr anchor="t" rtlCol="false" tIns="0" lIns="0" bIns="0" rIns="0">
            <a:spAutoFit/>
          </a:bodyPr>
          <a:lstStyle/>
          <a:p>
            <a:pPr>
              <a:lnSpc>
                <a:spcPts val="7000"/>
              </a:lnSpc>
            </a:pPr>
            <a:r>
              <a:rPr lang="en-US" sz="7000">
                <a:solidFill>
                  <a:srgbClr val="3F5896"/>
                </a:solidFill>
                <a:latin typeface="Gliker SemiBold"/>
              </a:rPr>
              <a:t>3.1 LOADING DATA SOURCES</a:t>
            </a:r>
          </a:p>
        </p:txBody>
      </p:sp>
      <p:sp>
        <p:nvSpPr>
          <p:cNvPr name="TextBox 7" id="7"/>
          <p:cNvSpPr txBox="true"/>
          <p:nvPr/>
        </p:nvSpPr>
        <p:spPr>
          <a:xfrm rot="0">
            <a:off x="11637774" y="3080680"/>
            <a:ext cx="5044157" cy="414655"/>
          </a:xfrm>
          <a:prstGeom prst="rect">
            <a:avLst/>
          </a:prstGeom>
        </p:spPr>
        <p:txBody>
          <a:bodyPr anchor="t" rtlCol="false" tIns="0" lIns="0" bIns="0" rIns="0">
            <a:spAutoFit/>
          </a:bodyPr>
          <a:lstStyle/>
          <a:p>
            <a:pPr marL="0" indent="0" lvl="0">
              <a:lnSpc>
                <a:spcPts val="3379"/>
              </a:lnSpc>
            </a:pPr>
            <a:r>
              <a:rPr lang="en-US" sz="2599">
                <a:solidFill>
                  <a:srgbClr val="2E2E2E"/>
                </a:solidFill>
                <a:latin typeface="Montserrat"/>
              </a:rPr>
              <a:t>Spreadsheets</a:t>
            </a:r>
          </a:p>
        </p:txBody>
      </p:sp>
      <p:sp>
        <p:nvSpPr>
          <p:cNvPr name="TextBox 8" id="8"/>
          <p:cNvSpPr txBox="true"/>
          <p:nvPr/>
        </p:nvSpPr>
        <p:spPr>
          <a:xfrm rot="0">
            <a:off x="11637774" y="4517072"/>
            <a:ext cx="5475441" cy="414655"/>
          </a:xfrm>
          <a:prstGeom prst="rect">
            <a:avLst/>
          </a:prstGeom>
        </p:spPr>
        <p:txBody>
          <a:bodyPr anchor="t" rtlCol="false" tIns="0" lIns="0" bIns="0" rIns="0">
            <a:spAutoFit/>
          </a:bodyPr>
          <a:lstStyle/>
          <a:p>
            <a:pPr marL="0" indent="0" lvl="0">
              <a:lnSpc>
                <a:spcPts val="3379"/>
              </a:lnSpc>
            </a:pPr>
            <a:r>
              <a:rPr lang="en-US" sz="2599">
                <a:solidFill>
                  <a:srgbClr val="2E2E2E"/>
                </a:solidFill>
                <a:latin typeface="Montserrat"/>
              </a:rPr>
              <a:t>Types of data </a:t>
            </a:r>
          </a:p>
        </p:txBody>
      </p:sp>
      <p:sp>
        <p:nvSpPr>
          <p:cNvPr name="TextBox 9" id="9"/>
          <p:cNvSpPr txBox="true"/>
          <p:nvPr/>
        </p:nvSpPr>
        <p:spPr>
          <a:xfrm rot="0">
            <a:off x="10202060" y="2690155"/>
            <a:ext cx="691635" cy="819150"/>
          </a:xfrm>
          <a:prstGeom prst="rect">
            <a:avLst/>
          </a:prstGeom>
        </p:spPr>
        <p:txBody>
          <a:bodyPr anchor="t" rtlCol="false" tIns="0" lIns="0" bIns="0" rIns="0">
            <a:spAutoFit/>
          </a:bodyPr>
          <a:lstStyle/>
          <a:p>
            <a:pPr algn="ctr">
              <a:lnSpc>
                <a:spcPts val="6479"/>
              </a:lnSpc>
            </a:pPr>
            <a:r>
              <a:rPr lang="en-US" sz="5399">
                <a:solidFill>
                  <a:srgbClr val="F3615F"/>
                </a:solidFill>
                <a:latin typeface="Montserrat Semi-Bold"/>
              </a:rPr>
              <a:t>16</a:t>
            </a:r>
          </a:p>
        </p:txBody>
      </p:sp>
      <p:sp>
        <p:nvSpPr>
          <p:cNvPr name="TextBox 10" id="10"/>
          <p:cNvSpPr txBox="true"/>
          <p:nvPr/>
        </p:nvSpPr>
        <p:spPr>
          <a:xfrm rot="0">
            <a:off x="9904297" y="6634269"/>
            <a:ext cx="2760049" cy="1160145"/>
          </a:xfrm>
          <a:prstGeom prst="rect">
            <a:avLst/>
          </a:prstGeom>
        </p:spPr>
        <p:txBody>
          <a:bodyPr anchor="t" rtlCol="false" tIns="0" lIns="0" bIns="0" rIns="0">
            <a:spAutoFit/>
          </a:bodyPr>
          <a:lstStyle/>
          <a:p>
            <a:pPr algn="ctr">
              <a:lnSpc>
                <a:spcPts val="3120"/>
              </a:lnSpc>
            </a:pPr>
            <a:r>
              <a:rPr lang="en-US" sz="2400">
                <a:solidFill>
                  <a:srgbClr val="2E2E2E"/>
                </a:solidFill>
                <a:latin typeface="Montserrat"/>
              </a:rPr>
              <a:t>Business Related:</a:t>
            </a:r>
          </a:p>
          <a:p>
            <a:pPr algn="ctr" marL="0" indent="0" lvl="0">
              <a:lnSpc>
                <a:spcPts val="3120"/>
              </a:lnSpc>
            </a:pPr>
            <a:r>
              <a:rPr lang="en-US" sz="2400">
                <a:solidFill>
                  <a:srgbClr val="2E2E2E"/>
                </a:solidFill>
                <a:latin typeface="Montserrat"/>
              </a:rPr>
              <a:t> (Store, Customer, Product, ...)</a:t>
            </a:r>
          </a:p>
        </p:txBody>
      </p:sp>
      <p:sp>
        <p:nvSpPr>
          <p:cNvPr name="TextBox 11" id="11"/>
          <p:cNvSpPr txBox="true"/>
          <p:nvPr/>
        </p:nvSpPr>
        <p:spPr>
          <a:xfrm rot="0">
            <a:off x="13806400" y="6439006"/>
            <a:ext cx="2953363" cy="1550670"/>
          </a:xfrm>
          <a:prstGeom prst="rect">
            <a:avLst/>
          </a:prstGeom>
        </p:spPr>
        <p:txBody>
          <a:bodyPr anchor="t" rtlCol="false" tIns="0" lIns="0" bIns="0" rIns="0">
            <a:spAutoFit/>
          </a:bodyPr>
          <a:lstStyle/>
          <a:p>
            <a:pPr algn="ctr">
              <a:lnSpc>
                <a:spcPts val="3120"/>
              </a:lnSpc>
            </a:pPr>
            <a:r>
              <a:rPr lang="en-US" sz="2400">
                <a:solidFill>
                  <a:srgbClr val="2E2E2E"/>
                </a:solidFill>
                <a:latin typeface="Montserrat"/>
              </a:rPr>
              <a:t>Transaction</a:t>
            </a:r>
          </a:p>
          <a:p>
            <a:pPr algn="ctr" marL="0" indent="0" lvl="0">
              <a:lnSpc>
                <a:spcPts val="3120"/>
              </a:lnSpc>
            </a:pPr>
            <a:r>
              <a:rPr lang="en-US" sz="2400">
                <a:solidFill>
                  <a:srgbClr val="2E2E2E"/>
                </a:solidFill>
                <a:latin typeface="Montserrat"/>
              </a:rPr>
              <a:t>Related: (Invoices, InvoiceDetails, Target)</a:t>
            </a:r>
          </a:p>
        </p:txBody>
      </p:sp>
      <p:sp>
        <p:nvSpPr>
          <p:cNvPr name="TextBox 12" id="12"/>
          <p:cNvSpPr txBox="true"/>
          <p:nvPr/>
        </p:nvSpPr>
        <p:spPr>
          <a:xfrm rot="0">
            <a:off x="10202060" y="4324350"/>
            <a:ext cx="691635" cy="819150"/>
          </a:xfrm>
          <a:prstGeom prst="rect">
            <a:avLst/>
          </a:prstGeom>
        </p:spPr>
        <p:txBody>
          <a:bodyPr anchor="t" rtlCol="false" tIns="0" lIns="0" bIns="0" rIns="0">
            <a:spAutoFit/>
          </a:bodyPr>
          <a:lstStyle/>
          <a:p>
            <a:pPr algn="ctr">
              <a:lnSpc>
                <a:spcPts val="6479"/>
              </a:lnSpc>
            </a:pPr>
            <a:r>
              <a:rPr lang="en-US" sz="5399">
                <a:solidFill>
                  <a:srgbClr val="F3615F"/>
                </a:solidFill>
                <a:latin typeface="Montserrat Semi-Bold"/>
              </a:rPr>
              <a:t>2</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EAEAEA"/>
        </a:solidFill>
      </p:bgPr>
    </p:bg>
    <p:spTree>
      <p:nvGrpSpPr>
        <p:cNvPr id="1" name=""/>
        <p:cNvGrpSpPr/>
        <p:nvPr/>
      </p:nvGrpSpPr>
      <p:grpSpPr>
        <a:xfrm>
          <a:off x="0" y="0"/>
          <a:ext cx="0" cy="0"/>
          <a:chOff x="0" y="0"/>
          <a:chExt cx="0" cy="0"/>
        </a:xfrm>
      </p:grpSpPr>
      <p:grpSp>
        <p:nvGrpSpPr>
          <p:cNvPr name="Group 2" id="2"/>
          <p:cNvGrpSpPr/>
          <p:nvPr/>
        </p:nvGrpSpPr>
        <p:grpSpPr>
          <a:xfrm rot="0">
            <a:off x="1028700" y="1028700"/>
            <a:ext cx="16230600" cy="1477130"/>
            <a:chOff x="0" y="0"/>
            <a:chExt cx="7256426" cy="660400"/>
          </a:xfrm>
        </p:grpSpPr>
        <p:sp>
          <p:nvSpPr>
            <p:cNvPr name="Freeform 3" id="3"/>
            <p:cNvSpPr/>
            <p:nvPr/>
          </p:nvSpPr>
          <p:spPr>
            <a:xfrm>
              <a:off x="0" y="0"/>
              <a:ext cx="7256426" cy="660400"/>
            </a:xfrm>
            <a:custGeom>
              <a:avLst/>
              <a:gdLst/>
              <a:ahLst/>
              <a:cxnLst/>
              <a:rect r="r" b="b" t="t" l="l"/>
              <a:pathLst>
                <a:path h="660400" w="7256426">
                  <a:moveTo>
                    <a:pt x="7131966" y="660400"/>
                  </a:moveTo>
                  <a:lnTo>
                    <a:pt x="124460" y="660400"/>
                  </a:lnTo>
                  <a:cubicBezTo>
                    <a:pt x="55880" y="660400"/>
                    <a:pt x="0" y="604520"/>
                    <a:pt x="0" y="535940"/>
                  </a:cubicBezTo>
                  <a:lnTo>
                    <a:pt x="0" y="124460"/>
                  </a:lnTo>
                  <a:cubicBezTo>
                    <a:pt x="0" y="55880"/>
                    <a:pt x="55880" y="0"/>
                    <a:pt x="124460" y="0"/>
                  </a:cubicBezTo>
                  <a:lnTo>
                    <a:pt x="7131966" y="0"/>
                  </a:lnTo>
                  <a:cubicBezTo>
                    <a:pt x="7200547" y="0"/>
                    <a:pt x="7256426" y="55880"/>
                    <a:pt x="7256426" y="124460"/>
                  </a:cubicBezTo>
                  <a:lnTo>
                    <a:pt x="7256426" y="535940"/>
                  </a:lnTo>
                  <a:cubicBezTo>
                    <a:pt x="7256426" y="604520"/>
                    <a:pt x="7200547" y="660400"/>
                    <a:pt x="7131966" y="660400"/>
                  </a:cubicBezTo>
                  <a:close/>
                </a:path>
              </a:pathLst>
            </a:custGeom>
            <a:solidFill>
              <a:srgbClr val="FFFFFF"/>
            </a:solidFill>
          </p:spPr>
        </p:sp>
      </p:grpSp>
      <p:pic>
        <p:nvPicPr>
          <p:cNvPr name="Picture 4" id="4"/>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3521296" y="2921174"/>
            <a:ext cx="2964101" cy="2964101"/>
          </a:xfrm>
          <a:prstGeom prst="rect">
            <a:avLst/>
          </a:prstGeom>
        </p:spPr>
      </p:pic>
      <p:sp>
        <p:nvSpPr>
          <p:cNvPr name="TextBox 5" id="5"/>
          <p:cNvSpPr txBox="true"/>
          <p:nvPr/>
        </p:nvSpPr>
        <p:spPr>
          <a:xfrm rot="0">
            <a:off x="1409700" y="1357312"/>
            <a:ext cx="15679175" cy="930275"/>
          </a:xfrm>
          <a:prstGeom prst="rect">
            <a:avLst/>
          </a:prstGeom>
        </p:spPr>
        <p:txBody>
          <a:bodyPr anchor="t" rtlCol="false" tIns="0" lIns="0" bIns="0" rIns="0">
            <a:spAutoFit/>
          </a:bodyPr>
          <a:lstStyle/>
          <a:p>
            <a:pPr>
              <a:lnSpc>
                <a:spcPts val="6999"/>
              </a:lnSpc>
            </a:pPr>
            <a:r>
              <a:rPr lang="en-US" sz="6999">
                <a:solidFill>
                  <a:srgbClr val="3F5896"/>
                </a:solidFill>
                <a:latin typeface="Gliker SemiBold Bold"/>
              </a:rPr>
              <a:t>   3.2  DATA TRANSFORMATION</a:t>
            </a:r>
          </a:p>
        </p:txBody>
      </p:sp>
      <p:sp>
        <p:nvSpPr>
          <p:cNvPr name="TextBox 6" id="6"/>
          <p:cNvSpPr txBox="true"/>
          <p:nvPr/>
        </p:nvSpPr>
        <p:spPr>
          <a:xfrm rot="0">
            <a:off x="3943565" y="3528225"/>
            <a:ext cx="2119563" cy="356235"/>
          </a:xfrm>
          <a:prstGeom prst="rect">
            <a:avLst/>
          </a:prstGeom>
        </p:spPr>
        <p:txBody>
          <a:bodyPr anchor="t" rtlCol="false" tIns="0" lIns="0" bIns="0" rIns="0">
            <a:spAutoFit/>
          </a:bodyPr>
          <a:lstStyle/>
          <a:p>
            <a:pPr algn="ctr" marL="0" indent="0" lvl="0">
              <a:lnSpc>
                <a:spcPts val="2940"/>
              </a:lnSpc>
            </a:pPr>
            <a:r>
              <a:rPr lang="en-US" sz="2100">
                <a:solidFill>
                  <a:srgbClr val="2E2E2E"/>
                </a:solidFill>
                <a:latin typeface="Montserrat Semi-Bold"/>
              </a:rPr>
              <a:t>TYPE CHANGE</a:t>
            </a:r>
          </a:p>
        </p:txBody>
      </p:sp>
      <p:pic>
        <p:nvPicPr>
          <p:cNvPr name="Picture 7" id="7"/>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7782833" y="2921174"/>
            <a:ext cx="2964101" cy="2964101"/>
          </a:xfrm>
          <a:prstGeom prst="rect">
            <a:avLst/>
          </a:prstGeom>
        </p:spPr>
      </p:pic>
      <p:sp>
        <p:nvSpPr>
          <p:cNvPr name="TextBox 8" id="8"/>
          <p:cNvSpPr txBox="true"/>
          <p:nvPr/>
        </p:nvSpPr>
        <p:spPr>
          <a:xfrm rot="0">
            <a:off x="8084218" y="3342488"/>
            <a:ext cx="2361331" cy="727710"/>
          </a:xfrm>
          <a:prstGeom prst="rect">
            <a:avLst/>
          </a:prstGeom>
        </p:spPr>
        <p:txBody>
          <a:bodyPr anchor="t" rtlCol="false" tIns="0" lIns="0" bIns="0" rIns="0">
            <a:spAutoFit/>
          </a:bodyPr>
          <a:lstStyle/>
          <a:p>
            <a:pPr algn="ctr" marL="0" indent="0" lvl="0">
              <a:lnSpc>
                <a:spcPts val="2940"/>
              </a:lnSpc>
            </a:pPr>
            <a:r>
              <a:rPr lang="en-US" sz="2100">
                <a:solidFill>
                  <a:srgbClr val="2E2E2E"/>
                </a:solidFill>
                <a:latin typeface="Montserrat Semi-Bold"/>
              </a:rPr>
              <a:t>MISSING AND NULL VALUES </a:t>
            </a:r>
          </a:p>
        </p:txBody>
      </p:sp>
      <p:pic>
        <p:nvPicPr>
          <p:cNvPr name="Picture 9" id="9"/>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11802603" y="2921174"/>
            <a:ext cx="2964101" cy="2964101"/>
          </a:xfrm>
          <a:prstGeom prst="rect">
            <a:avLst/>
          </a:prstGeom>
        </p:spPr>
      </p:pic>
      <p:sp>
        <p:nvSpPr>
          <p:cNvPr name="TextBox 10" id="10"/>
          <p:cNvSpPr txBox="true"/>
          <p:nvPr/>
        </p:nvSpPr>
        <p:spPr>
          <a:xfrm rot="0">
            <a:off x="11983735" y="3380159"/>
            <a:ext cx="2601836" cy="690039"/>
          </a:xfrm>
          <a:prstGeom prst="rect">
            <a:avLst/>
          </a:prstGeom>
        </p:spPr>
        <p:txBody>
          <a:bodyPr anchor="t" rtlCol="false" tIns="0" lIns="0" bIns="0" rIns="0">
            <a:spAutoFit/>
          </a:bodyPr>
          <a:lstStyle/>
          <a:p>
            <a:pPr algn="ctr" marL="0" indent="0" lvl="0">
              <a:lnSpc>
                <a:spcPts val="2738"/>
              </a:lnSpc>
            </a:pPr>
            <a:r>
              <a:rPr lang="en-US" sz="1956">
                <a:solidFill>
                  <a:srgbClr val="2E2E2E"/>
                </a:solidFill>
                <a:latin typeface="Montserrat Semi-Bold"/>
              </a:rPr>
              <a:t>STRING MANIPULATION</a:t>
            </a:r>
          </a:p>
        </p:txBody>
      </p:sp>
      <p:pic>
        <p:nvPicPr>
          <p:cNvPr name="Picture 11" id="11"/>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0032078" y="6294199"/>
            <a:ext cx="2964101" cy="2964101"/>
          </a:xfrm>
          <a:prstGeom prst="rect">
            <a:avLst/>
          </a:prstGeom>
        </p:spPr>
      </p:pic>
      <p:sp>
        <p:nvSpPr>
          <p:cNvPr name="TextBox 12" id="12"/>
          <p:cNvSpPr txBox="true"/>
          <p:nvPr/>
        </p:nvSpPr>
        <p:spPr>
          <a:xfrm rot="0">
            <a:off x="10454347" y="6901250"/>
            <a:ext cx="2119563" cy="356235"/>
          </a:xfrm>
          <a:prstGeom prst="rect">
            <a:avLst/>
          </a:prstGeom>
        </p:spPr>
        <p:txBody>
          <a:bodyPr anchor="t" rtlCol="false" tIns="0" lIns="0" bIns="0" rIns="0">
            <a:spAutoFit/>
          </a:bodyPr>
          <a:lstStyle/>
          <a:p>
            <a:pPr algn="ctr" marL="0" indent="0" lvl="0">
              <a:lnSpc>
                <a:spcPts val="2940"/>
              </a:lnSpc>
            </a:pPr>
            <a:r>
              <a:rPr lang="en-US" sz="2100">
                <a:solidFill>
                  <a:srgbClr val="2E2E2E"/>
                </a:solidFill>
                <a:latin typeface="Montserrat Semi-Bold"/>
              </a:rPr>
              <a:t>MERGING </a:t>
            </a:r>
          </a:p>
        </p:txBody>
      </p:sp>
      <p:pic>
        <p:nvPicPr>
          <p:cNvPr name="Picture 13" id="13"/>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5678456" y="6294199"/>
            <a:ext cx="2964101" cy="2964101"/>
          </a:xfrm>
          <a:prstGeom prst="rect">
            <a:avLst/>
          </a:prstGeom>
        </p:spPr>
      </p:pic>
      <p:sp>
        <p:nvSpPr>
          <p:cNvPr name="TextBox 14" id="14"/>
          <p:cNvSpPr txBox="true"/>
          <p:nvPr/>
        </p:nvSpPr>
        <p:spPr>
          <a:xfrm rot="0">
            <a:off x="6100725" y="6532976"/>
            <a:ext cx="2119563" cy="1099185"/>
          </a:xfrm>
          <a:prstGeom prst="rect">
            <a:avLst/>
          </a:prstGeom>
        </p:spPr>
        <p:txBody>
          <a:bodyPr anchor="t" rtlCol="false" tIns="0" lIns="0" bIns="0" rIns="0">
            <a:spAutoFit/>
          </a:bodyPr>
          <a:lstStyle/>
          <a:p>
            <a:pPr algn="ctr" marL="0" indent="0" lvl="0">
              <a:lnSpc>
                <a:spcPts val="2940"/>
              </a:lnSpc>
            </a:pPr>
            <a:r>
              <a:rPr lang="en-US" sz="2100">
                <a:solidFill>
                  <a:srgbClr val="2E2E2E"/>
                </a:solidFill>
                <a:latin typeface="Montserrat Semi-Bold"/>
              </a:rPr>
              <a:t>POWER QUERY FUNCTIONS</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EAEAEA"/>
        </a:solidFill>
      </p:bgPr>
    </p:bg>
    <p:spTree>
      <p:nvGrpSpPr>
        <p:cNvPr id="1" name=""/>
        <p:cNvGrpSpPr/>
        <p:nvPr/>
      </p:nvGrpSpPr>
      <p:grpSpPr>
        <a:xfrm>
          <a:off x="0" y="0"/>
          <a:ext cx="0" cy="0"/>
          <a:chOff x="0" y="0"/>
          <a:chExt cx="0" cy="0"/>
        </a:xfrm>
      </p:grpSpPr>
      <p:grpSp>
        <p:nvGrpSpPr>
          <p:cNvPr name="Group 2" id="2"/>
          <p:cNvGrpSpPr/>
          <p:nvPr/>
        </p:nvGrpSpPr>
        <p:grpSpPr>
          <a:xfrm rot="0">
            <a:off x="11736374" y="1912402"/>
            <a:ext cx="3051191" cy="6462197"/>
            <a:chOff x="0" y="0"/>
            <a:chExt cx="878912" cy="1861471"/>
          </a:xfrm>
        </p:grpSpPr>
        <p:sp>
          <p:nvSpPr>
            <p:cNvPr name="Freeform 3" id="3"/>
            <p:cNvSpPr/>
            <p:nvPr/>
          </p:nvSpPr>
          <p:spPr>
            <a:xfrm>
              <a:off x="0" y="0"/>
              <a:ext cx="878912" cy="1861471"/>
            </a:xfrm>
            <a:custGeom>
              <a:avLst/>
              <a:gdLst/>
              <a:ahLst/>
              <a:cxnLst/>
              <a:rect r="r" b="b" t="t" l="l"/>
              <a:pathLst>
                <a:path h="1861471" w="878912">
                  <a:moveTo>
                    <a:pt x="0" y="0"/>
                  </a:moveTo>
                  <a:lnTo>
                    <a:pt x="878912" y="0"/>
                  </a:lnTo>
                  <a:lnTo>
                    <a:pt x="878912" y="1861471"/>
                  </a:lnTo>
                  <a:lnTo>
                    <a:pt x="0" y="1861471"/>
                  </a:lnTo>
                  <a:close/>
                </a:path>
              </a:pathLst>
            </a:custGeom>
            <a:solidFill>
              <a:srgbClr val="FFFFFF"/>
            </a:solidFill>
          </p:spPr>
        </p:sp>
      </p:grpSp>
      <p:pic>
        <p:nvPicPr>
          <p:cNvPr name="Picture 4" id="4"/>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5400000">
            <a:off x="4687932" y="724904"/>
            <a:ext cx="6462197" cy="8837192"/>
          </a:xfrm>
          <a:prstGeom prst="rect">
            <a:avLst/>
          </a:prstGeom>
        </p:spPr>
      </p:pic>
      <p:pic>
        <p:nvPicPr>
          <p:cNvPr name="Picture 5" id="5"/>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7913025" y="1511775"/>
            <a:ext cx="2461951" cy="801253"/>
          </a:xfrm>
          <a:prstGeom prst="rect">
            <a:avLst/>
          </a:prstGeom>
        </p:spPr>
      </p:pic>
      <p:pic>
        <p:nvPicPr>
          <p:cNvPr name="Picture 6" id="6"/>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true" flipV="false" rot="0">
            <a:off x="12337627" y="2860332"/>
            <a:ext cx="5514267" cy="11028533"/>
          </a:xfrm>
          <a:prstGeom prst="rect">
            <a:avLst/>
          </a:prstGeom>
        </p:spPr>
      </p:pic>
      <p:pic>
        <p:nvPicPr>
          <p:cNvPr name="Picture 7" id="7"/>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0">
            <a:off x="1028700" y="4068252"/>
            <a:ext cx="5888466" cy="5438802"/>
          </a:xfrm>
          <a:prstGeom prst="rect">
            <a:avLst/>
          </a:prstGeom>
        </p:spPr>
      </p:pic>
      <p:sp>
        <p:nvSpPr>
          <p:cNvPr name="TextBox 8" id="8"/>
          <p:cNvSpPr txBox="true"/>
          <p:nvPr/>
        </p:nvSpPr>
        <p:spPr>
          <a:xfrm rot="0">
            <a:off x="4771035" y="3510418"/>
            <a:ext cx="8745930" cy="3277235"/>
          </a:xfrm>
          <a:prstGeom prst="rect">
            <a:avLst/>
          </a:prstGeom>
        </p:spPr>
        <p:txBody>
          <a:bodyPr anchor="t" rtlCol="false" tIns="0" lIns="0" bIns="0" rIns="0">
            <a:spAutoFit/>
          </a:bodyPr>
          <a:lstStyle/>
          <a:p>
            <a:pPr algn="ctr">
              <a:lnSpc>
                <a:spcPts val="6399"/>
              </a:lnSpc>
            </a:pPr>
            <a:r>
              <a:rPr lang="en-US" sz="6399">
                <a:solidFill>
                  <a:srgbClr val="2E2E2E"/>
                </a:solidFill>
                <a:latin typeface="Gliker SemiBold"/>
              </a:rPr>
              <a:t>- 4 - </a:t>
            </a:r>
          </a:p>
          <a:p>
            <a:pPr algn="ctr">
              <a:lnSpc>
                <a:spcPts val="6399"/>
              </a:lnSpc>
            </a:pPr>
            <a:r>
              <a:rPr lang="en-US" sz="6399">
                <a:solidFill>
                  <a:srgbClr val="2E2E2E"/>
                </a:solidFill>
                <a:latin typeface="Gliker SemiBold"/>
              </a:rPr>
              <a:t>BUILDING OUR DIMENSIONAL MODEL </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EAEAEA"/>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2217" t="0" r="974" b="40128"/>
          <a:stretch>
            <a:fillRect/>
          </a:stretch>
        </p:blipFill>
        <p:spPr>
          <a:xfrm flipH="false" flipV="false" rot="0">
            <a:off x="763681" y="1903531"/>
            <a:ext cx="7529537" cy="7201097"/>
          </a:xfrm>
          <a:prstGeom prst="rect">
            <a:avLst/>
          </a:prstGeom>
        </p:spPr>
      </p:pic>
      <p:pic>
        <p:nvPicPr>
          <p:cNvPr name="Picture 3" id="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855" t="0" r="1337" b="40128"/>
          <a:stretch>
            <a:fillRect/>
          </a:stretch>
        </p:blipFill>
        <p:spPr>
          <a:xfrm flipH="false" flipV="false" rot="0">
            <a:off x="9453630" y="1784481"/>
            <a:ext cx="7654018" cy="7320148"/>
          </a:xfrm>
          <a:prstGeom prst="rect">
            <a:avLst/>
          </a:prstGeom>
        </p:spPr>
      </p:pic>
      <p:grpSp>
        <p:nvGrpSpPr>
          <p:cNvPr name="Group 4" id="4"/>
          <p:cNvGrpSpPr/>
          <p:nvPr/>
        </p:nvGrpSpPr>
        <p:grpSpPr>
          <a:xfrm rot="0">
            <a:off x="10404745" y="3309177"/>
            <a:ext cx="691635" cy="691635"/>
            <a:chOff x="0" y="0"/>
            <a:chExt cx="6350000" cy="6350000"/>
          </a:xfrm>
        </p:grpSpPr>
        <p:sp>
          <p:nvSpPr>
            <p:cNvPr name="Freeform 5" id="5"/>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3615F"/>
            </a:solidFill>
          </p:spPr>
        </p:sp>
      </p:grpSp>
      <p:sp>
        <p:nvSpPr>
          <p:cNvPr name="TextBox 6" id="6"/>
          <p:cNvSpPr txBox="true"/>
          <p:nvPr/>
        </p:nvSpPr>
        <p:spPr>
          <a:xfrm rot="0">
            <a:off x="1204822" y="4769702"/>
            <a:ext cx="7088396" cy="1720215"/>
          </a:xfrm>
          <a:prstGeom prst="rect">
            <a:avLst/>
          </a:prstGeom>
        </p:spPr>
        <p:txBody>
          <a:bodyPr anchor="t" rtlCol="false" tIns="0" lIns="0" bIns="0" rIns="0">
            <a:spAutoFit/>
          </a:bodyPr>
          <a:lstStyle/>
          <a:p>
            <a:pPr>
              <a:lnSpc>
                <a:spcPts val="6600"/>
              </a:lnSpc>
            </a:pPr>
            <a:r>
              <a:rPr lang="en-US" sz="6600">
                <a:solidFill>
                  <a:srgbClr val="2E2E2E"/>
                </a:solidFill>
                <a:latin typeface="Gliker SemiBold"/>
              </a:rPr>
              <a:t>KIMBALL METHODOLOGY</a:t>
            </a:r>
          </a:p>
        </p:txBody>
      </p:sp>
      <p:sp>
        <p:nvSpPr>
          <p:cNvPr name="TextBox 7" id="7"/>
          <p:cNvSpPr txBox="true"/>
          <p:nvPr/>
        </p:nvSpPr>
        <p:spPr>
          <a:xfrm rot="0">
            <a:off x="11384344" y="3405379"/>
            <a:ext cx="5272757" cy="529590"/>
          </a:xfrm>
          <a:prstGeom prst="rect">
            <a:avLst/>
          </a:prstGeom>
        </p:spPr>
        <p:txBody>
          <a:bodyPr anchor="t" rtlCol="false" tIns="0" lIns="0" bIns="0" rIns="0">
            <a:spAutoFit/>
          </a:bodyPr>
          <a:lstStyle/>
          <a:p>
            <a:pPr marL="0" indent="0" lvl="0">
              <a:lnSpc>
                <a:spcPts val="4289"/>
              </a:lnSpc>
            </a:pPr>
            <a:r>
              <a:rPr lang="en-US" sz="3299">
                <a:solidFill>
                  <a:srgbClr val="2E2E2E"/>
                </a:solidFill>
                <a:latin typeface="Montserrat"/>
              </a:rPr>
              <a:t>Classify Entities</a:t>
            </a:r>
          </a:p>
        </p:txBody>
      </p:sp>
      <p:sp>
        <p:nvSpPr>
          <p:cNvPr name="TextBox 8" id="8"/>
          <p:cNvSpPr txBox="true"/>
          <p:nvPr/>
        </p:nvSpPr>
        <p:spPr>
          <a:xfrm rot="0">
            <a:off x="11384344" y="4974489"/>
            <a:ext cx="5044157" cy="529590"/>
          </a:xfrm>
          <a:prstGeom prst="rect">
            <a:avLst/>
          </a:prstGeom>
        </p:spPr>
        <p:txBody>
          <a:bodyPr anchor="t" rtlCol="false" tIns="0" lIns="0" bIns="0" rIns="0">
            <a:spAutoFit/>
          </a:bodyPr>
          <a:lstStyle/>
          <a:p>
            <a:pPr marL="0" indent="0" lvl="0">
              <a:lnSpc>
                <a:spcPts val="4289"/>
              </a:lnSpc>
            </a:pPr>
            <a:r>
              <a:rPr lang="en-US" sz="3299">
                <a:solidFill>
                  <a:srgbClr val="2E2E2E"/>
                </a:solidFill>
                <a:latin typeface="Montserrat"/>
              </a:rPr>
              <a:t>Identify Hierarchies</a:t>
            </a:r>
          </a:p>
        </p:txBody>
      </p:sp>
      <p:sp>
        <p:nvSpPr>
          <p:cNvPr name="TextBox 9" id="9"/>
          <p:cNvSpPr txBox="true"/>
          <p:nvPr/>
        </p:nvSpPr>
        <p:spPr>
          <a:xfrm rot="0">
            <a:off x="11384344" y="6343337"/>
            <a:ext cx="5475441" cy="1072515"/>
          </a:xfrm>
          <a:prstGeom prst="rect">
            <a:avLst/>
          </a:prstGeom>
        </p:spPr>
        <p:txBody>
          <a:bodyPr anchor="t" rtlCol="false" tIns="0" lIns="0" bIns="0" rIns="0">
            <a:spAutoFit/>
          </a:bodyPr>
          <a:lstStyle/>
          <a:p>
            <a:pPr marL="0" indent="0" lvl="0">
              <a:lnSpc>
                <a:spcPts val="4289"/>
              </a:lnSpc>
            </a:pPr>
            <a:r>
              <a:rPr lang="en-US" sz="3299">
                <a:solidFill>
                  <a:srgbClr val="2E2E2E"/>
                </a:solidFill>
                <a:latin typeface="Montserrat"/>
              </a:rPr>
              <a:t>Produce the Dimensional Model</a:t>
            </a:r>
          </a:p>
        </p:txBody>
      </p:sp>
      <p:sp>
        <p:nvSpPr>
          <p:cNvPr name="TextBox 10" id="10"/>
          <p:cNvSpPr txBox="true"/>
          <p:nvPr/>
        </p:nvSpPr>
        <p:spPr>
          <a:xfrm rot="0">
            <a:off x="10404745" y="3397819"/>
            <a:ext cx="691635" cy="504825"/>
          </a:xfrm>
          <a:prstGeom prst="rect">
            <a:avLst/>
          </a:prstGeom>
        </p:spPr>
        <p:txBody>
          <a:bodyPr anchor="t" rtlCol="false" tIns="0" lIns="0" bIns="0" rIns="0">
            <a:spAutoFit/>
          </a:bodyPr>
          <a:lstStyle/>
          <a:p>
            <a:pPr algn="ctr">
              <a:lnSpc>
                <a:spcPts val="3959"/>
              </a:lnSpc>
            </a:pPr>
            <a:r>
              <a:rPr lang="en-US" sz="3299">
                <a:solidFill>
                  <a:srgbClr val="FFFFFF"/>
                </a:solidFill>
                <a:latin typeface="Gliker SemiBold"/>
              </a:rPr>
              <a:t>1</a:t>
            </a:r>
          </a:p>
        </p:txBody>
      </p:sp>
      <p:grpSp>
        <p:nvGrpSpPr>
          <p:cNvPr name="Group 11" id="11"/>
          <p:cNvGrpSpPr/>
          <p:nvPr/>
        </p:nvGrpSpPr>
        <p:grpSpPr>
          <a:xfrm rot="0">
            <a:off x="10404745" y="4907754"/>
            <a:ext cx="691635" cy="691635"/>
            <a:chOff x="0" y="0"/>
            <a:chExt cx="6350000" cy="6350000"/>
          </a:xfrm>
        </p:grpSpPr>
        <p:sp>
          <p:nvSpPr>
            <p:cNvPr name="Freeform 12" id="12"/>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3615F"/>
            </a:solidFill>
          </p:spPr>
        </p:sp>
      </p:grpSp>
      <p:sp>
        <p:nvSpPr>
          <p:cNvPr name="TextBox 13" id="13"/>
          <p:cNvSpPr txBox="true"/>
          <p:nvPr/>
        </p:nvSpPr>
        <p:spPr>
          <a:xfrm rot="0">
            <a:off x="10404745" y="4996397"/>
            <a:ext cx="691635" cy="504825"/>
          </a:xfrm>
          <a:prstGeom prst="rect">
            <a:avLst/>
          </a:prstGeom>
        </p:spPr>
        <p:txBody>
          <a:bodyPr anchor="t" rtlCol="false" tIns="0" lIns="0" bIns="0" rIns="0">
            <a:spAutoFit/>
          </a:bodyPr>
          <a:lstStyle/>
          <a:p>
            <a:pPr algn="ctr">
              <a:lnSpc>
                <a:spcPts val="3959"/>
              </a:lnSpc>
            </a:pPr>
            <a:r>
              <a:rPr lang="en-US" sz="3299">
                <a:solidFill>
                  <a:srgbClr val="FFFFFF"/>
                </a:solidFill>
                <a:latin typeface="Gliker SemiBold"/>
              </a:rPr>
              <a:t>2</a:t>
            </a:r>
          </a:p>
        </p:txBody>
      </p:sp>
      <p:grpSp>
        <p:nvGrpSpPr>
          <p:cNvPr name="Group 14" id="14"/>
          <p:cNvGrpSpPr/>
          <p:nvPr/>
        </p:nvGrpSpPr>
        <p:grpSpPr>
          <a:xfrm rot="0">
            <a:off x="10404745" y="6510876"/>
            <a:ext cx="691635" cy="691635"/>
            <a:chOff x="0" y="0"/>
            <a:chExt cx="6350000" cy="6350000"/>
          </a:xfrm>
        </p:grpSpPr>
        <p:sp>
          <p:nvSpPr>
            <p:cNvPr name="Freeform 15" id="15"/>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3615F"/>
            </a:solidFill>
          </p:spPr>
        </p:sp>
      </p:grpSp>
      <p:sp>
        <p:nvSpPr>
          <p:cNvPr name="TextBox 16" id="16"/>
          <p:cNvSpPr txBox="true"/>
          <p:nvPr/>
        </p:nvSpPr>
        <p:spPr>
          <a:xfrm rot="0">
            <a:off x="10404745" y="6599519"/>
            <a:ext cx="691635" cy="504825"/>
          </a:xfrm>
          <a:prstGeom prst="rect">
            <a:avLst/>
          </a:prstGeom>
        </p:spPr>
        <p:txBody>
          <a:bodyPr anchor="t" rtlCol="false" tIns="0" lIns="0" bIns="0" rIns="0">
            <a:spAutoFit/>
          </a:bodyPr>
          <a:lstStyle/>
          <a:p>
            <a:pPr algn="ctr">
              <a:lnSpc>
                <a:spcPts val="3959"/>
              </a:lnSpc>
            </a:pPr>
            <a:r>
              <a:rPr lang="en-US" sz="3299">
                <a:solidFill>
                  <a:srgbClr val="FFFFFF"/>
                </a:solidFill>
                <a:latin typeface="Gliker SemiBold"/>
              </a:rPr>
              <a:t>3</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EAEAEA"/>
        </a:solidFill>
      </p:bgPr>
    </p:bg>
    <p:spTree>
      <p:nvGrpSpPr>
        <p:cNvPr id="1" name=""/>
        <p:cNvGrpSpPr/>
        <p:nvPr/>
      </p:nvGrpSpPr>
      <p:grpSpPr>
        <a:xfrm>
          <a:off x="0" y="0"/>
          <a:ext cx="0" cy="0"/>
          <a:chOff x="0" y="0"/>
          <a:chExt cx="0" cy="0"/>
        </a:xfrm>
      </p:grpSpPr>
      <p:grpSp>
        <p:nvGrpSpPr>
          <p:cNvPr name="Group 2" id="2"/>
          <p:cNvGrpSpPr/>
          <p:nvPr/>
        </p:nvGrpSpPr>
        <p:grpSpPr>
          <a:xfrm rot="0">
            <a:off x="825376" y="682882"/>
            <a:ext cx="691635" cy="691635"/>
            <a:chOff x="0" y="0"/>
            <a:chExt cx="6350000" cy="6350000"/>
          </a:xfrm>
        </p:grpSpPr>
        <p:sp>
          <p:nvSpPr>
            <p:cNvPr name="Freeform 3" id="3"/>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3615F"/>
            </a:solidFill>
          </p:spPr>
        </p:sp>
      </p:grpSp>
      <p:pic>
        <p:nvPicPr>
          <p:cNvPr name="Picture 4" id="4"/>
          <p:cNvPicPr>
            <a:picLocks noChangeAspect="true"/>
          </p:cNvPicPr>
          <p:nvPr/>
        </p:nvPicPr>
        <p:blipFill>
          <a:blip r:embed="rId2"/>
          <a:srcRect l="0" t="0" r="0" b="0"/>
          <a:stretch>
            <a:fillRect/>
          </a:stretch>
        </p:blipFill>
        <p:spPr>
          <a:xfrm flipH="false" flipV="false" rot="0">
            <a:off x="2938656" y="1886303"/>
            <a:ext cx="15349344" cy="7980547"/>
          </a:xfrm>
          <a:prstGeom prst="rect">
            <a:avLst/>
          </a:prstGeom>
        </p:spPr>
      </p:pic>
      <p:grpSp>
        <p:nvGrpSpPr>
          <p:cNvPr name="Group 5" id="5"/>
          <p:cNvGrpSpPr/>
          <p:nvPr/>
        </p:nvGrpSpPr>
        <p:grpSpPr>
          <a:xfrm rot="0">
            <a:off x="1112422" y="3961012"/>
            <a:ext cx="691635" cy="691635"/>
            <a:chOff x="0" y="0"/>
            <a:chExt cx="6350000" cy="6350000"/>
          </a:xfrm>
        </p:grpSpPr>
        <p:sp>
          <p:nvSpPr>
            <p:cNvPr name="Freeform 6" id="6"/>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DA2A2A"/>
            </a:solidFill>
          </p:spPr>
        </p:sp>
      </p:grpSp>
      <p:sp>
        <p:nvSpPr>
          <p:cNvPr name="TextBox 7" id="7"/>
          <p:cNvSpPr txBox="true"/>
          <p:nvPr/>
        </p:nvSpPr>
        <p:spPr>
          <a:xfrm rot="0">
            <a:off x="1804975" y="756542"/>
            <a:ext cx="5272757" cy="565150"/>
          </a:xfrm>
          <a:prstGeom prst="rect">
            <a:avLst/>
          </a:prstGeom>
        </p:spPr>
        <p:txBody>
          <a:bodyPr anchor="t" rtlCol="false" tIns="0" lIns="0" bIns="0" rIns="0">
            <a:spAutoFit/>
          </a:bodyPr>
          <a:lstStyle/>
          <a:p>
            <a:pPr marL="0" indent="0" lvl="0">
              <a:lnSpc>
                <a:spcPts val="4549"/>
              </a:lnSpc>
            </a:pPr>
            <a:r>
              <a:rPr lang="en-US" sz="3499">
                <a:solidFill>
                  <a:srgbClr val="2E2E2E"/>
                </a:solidFill>
                <a:latin typeface="Montserrat Bold"/>
              </a:rPr>
              <a:t>Classify Entities</a:t>
            </a:r>
          </a:p>
        </p:txBody>
      </p:sp>
      <p:sp>
        <p:nvSpPr>
          <p:cNvPr name="TextBox 8" id="8"/>
          <p:cNvSpPr txBox="true"/>
          <p:nvPr/>
        </p:nvSpPr>
        <p:spPr>
          <a:xfrm rot="0">
            <a:off x="825376" y="771525"/>
            <a:ext cx="691635" cy="504825"/>
          </a:xfrm>
          <a:prstGeom prst="rect">
            <a:avLst/>
          </a:prstGeom>
        </p:spPr>
        <p:txBody>
          <a:bodyPr anchor="t" rtlCol="false" tIns="0" lIns="0" bIns="0" rIns="0">
            <a:spAutoFit/>
          </a:bodyPr>
          <a:lstStyle/>
          <a:p>
            <a:pPr algn="ctr">
              <a:lnSpc>
                <a:spcPts val="3959"/>
              </a:lnSpc>
            </a:pPr>
            <a:r>
              <a:rPr lang="en-US" sz="3299">
                <a:solidFill>
                  <a:srgbClr val="FFFFFF"/>
                </a:solidFill>
                <a:latin typeface="Gliker SemiBold"/>
              </a:rPr>
              <a:t>1</a:t>
            </a:r>
          </a:p>
        </p:txBody>
      </p:sp>
      <p:sp>
        <p:nvSpPr>
          <p:cNvPr name="TextBox 9" id="9"/>
          <p:cNvSpPr txBox="true"/>
          <p:nvPr/>
        </p:nvSpPr>
        <p:spPr>
          <a:xfrm rot="0">
            <a:off x="553225" y="6363034"/>
            <a:ext cx="1810030" cy="317500"/>
          </a:xfrm>
          <a:prstGeom prst="rect">
            <a:avLst/>
          </a:prstGeom>
        </p:spPr>
        <p:txBody>
          <a:bodyPr anchor="t" rtlCol="false" tIns="0" lIns="0" bIns="0" rIns="0">
            <a:spAutoFit/>
          </a:bodyPr>
          <a:lstStyle/>
          <a:p>
            <a:pPr algn="ctr" marL="0" indent="0" lvl="0">
              <a:lnSpc>
                <a:spcPts val="2600"/>
              </a:lnSpc>
            </a:pPr>
            <a:r>
              <a:rPr lang="en-US" sz="2000">
                <a:solidFill>
                  <a:srgbClr val="2E2E2E"/>
                </a:solidFill>
                <a:latin typeface="Montserrat Bold"/>
              </a:rPr>
              <a:t>Component</a:t>
            </a:r>
          </a:p>
        </p:txBody>
      </p:sp>
      <p:grpSp>
        <p:nvGrpSpPr>
          <p:cNvPr name="Group 10" id="10"/>
          <p:cNvGrpSpPr/>
          <p:nvPr/>
        </p:nvGrpSpPr>
        <p:grpSpPr>
          <a:xfrm rot="0">
            <a:off x="1131857" y="5530759"/>
            <a:ext cx="691635" cy="691635"/>
            <a:chOff x="0" y="0"/>
            <a:chExt cx="6350000" cy="6350000"/>
          </a:xfrm>
        </p:grpSpPr>
        <p:sp>
          <p:nvSpPr>
            <p:cNvPr name="Freeform 11" id="11"/>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2CC5CD"/>
            </a:solidFill>
          </p:spPr>
        </p:sp>
      </p:grpSp>
      <p:sp>
        <p:nvSpPr>
          <p:cNvPr name="TextBox 12" id="12"/>
          <p:cNvSpPr txBox="true"/>
          <p:nvPr/>
        </p:nvSpPr>
        <p:spPr>
          <a:xfrm rot="0">
            <a:off x="670769" y="4801098"/>
            <a:ext cx="1810030" cy="317500"/>
          </a:xfrm>
          <a:prstGeom prst="rect">
            <a:avLst/>
          </a:prstGeom>
        </p:spPr>
        <p:txBody>
          <a:bodyPr anchor="t" rtlCol="false" tIns="0" lIns="0" bIns="0" rIns="0">
            <a:spAutoFit/>
          </a:bodyPr>
          <a:lstStyle/>
          <a:p>
            <a:pPr algn="ctr" marL="0" indent="0" lvl="0">
              <a:lnSpc>
                <a:spcPts val="2600"/>
              </a:lnSpc>
            </a:pPr>
            <a:r>
              <a:rPr lang="en-US" sz="2000">
                <a:solidFill>
                  <a:srgbClr val="2E2E2E"/>
                </a:solidFill>
                <a:latin typeface="Montserrat Bold"/>
              </a:rPr>
              <a:t>Transaction</a:t>
            </a:r>
          </a:p>
        </p:txBody>
      </p:sp>
      <p:grpSp>
        <p:nvGrpSpPr>
          <p:cNvPr name="Group 13" id="13"/>
          <p:cNvGrpSpPr/>
          <p:nvPr/>
        </p:nvGrpSpPr>
        <p:grpSpPr>
          <a:xfrm rot="0">
            <a:off x="1131857" y="7040913"/>
            <a:ext cx="691635" cy="691635"/>
            <a:chOff x="0" y="0"/>
            <a:chExt cx="6350000" cy="6350000"/>
          </a:xfrm>
        </p:grpSpPr>
        <p:sp>
          <p:nvSpPr>
            <p:cNvPr name="Freeform 14" id="14"/>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DF75"/>
            </a:solidFill>
          </p:spPr>
        </p:sp>
      </p:grpSp>
      <p:sp>
        <p:nvSpPr>
          <p:cNvPr name="TextBox 15" id="15"/>
          <p:cNvSpPr txBox="true"/>
          <p:nvPr/>
        </p:nvSpPr>
        <p:spPr>
          <a:xfrm rot="0">
            <a:off x="572660" y="7923542"/>
            <a:ext cx="1810030" cy="317500"/>
          </a:xfrm>
          <a:prstGeom prst="rect">
            <a:avLst/>
          </a:prstGeom>
        </p:spPr>
        <p:txBody>
          <a:bodyPr anchor="t" rtlCol="false" tIns="0" lIns="0" bIns="0" rIns="0">
            <a:spAutoFit/>
          </a:bodyPr>
          <a:lstStyle/>
          <a:p>
            <a:pPr algn="ctr" marL="0" indent="0" lvl="0">
              <a:lnSpc>
                <a:spcPts val="2600"/>
              </a:lnSpc>
            </a:pPr>
            <a:r>
              <a:rPr lang="en-US" sz="2000">
                <a:solidFill>
                  <a:srgbClr val="2E2E2E"/>
                </a:solidFill>
                <a:latin typeface="Montserrat Bold"/>
              </a:rPr>
              <a:t>Classification</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EAEAEA"/>
        </a:solidFill>
      </p:bgPr>
    </p:bg>
    <p:spTree>
      <p:nvGrpSpPr>
        <p:cNvPr id="1" name=""/>
        <p:cNvGrpSpPr/>
        <p:nvPr/>
      </p:nvGrpSpPr>
      <p:grpSpPr>
        <a:xfrm>
          <a:off x="0" y="0"/>
          <a:ext cx="0" cy="0"/>
          <a:chOff x="0" y="0"/>
          <a:chExt cx="0" cy="0"/>
        </a:xfrm>
      </p:grpSpPr>
      <p:grpSp>
        <p:nvGrpSpPr>
          <p:cNvPr name="Group 2" id="2"/>
          <p:cNvGrpSpPr/>
          <p:nvPr/>
        </p:nvGrpSpPr>
        <p:grpSpPr>
          <a:xfrm rot="0">
            <a:off x="825376" y="682882"/>
            <a:ext cx="691635" cy="691635"/>
            <a:chOff x="0" y="0"/>
            <a:chExt cx="6350000" cy="6350000"/>
          </a:xfrm>
        </p:grpSpPr>
        <p:sp>
          <p:nvSpPr>
            <p:cNvPr name="Freeform 3" id="3"/>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3615F"/>
            </a:solidFill>
          </p:spPr>
        </p:sp>
      </p:grpSp>
      <p:sp>
        <p:nvSpPr>
          <p:cNvPr name="TextBox 4" id="4"/>
          <p:cNvSpPr txBox="true"/>
          <p:nvPr/>
        </p:nvSpPr>
        <p:spPr>
          <a:xfrm rot="0">
            <a:off x="1804975" y="756542"/>
            <a:ext cx="5272757" cy="565150"/>
          </a:xfrm>
          <a:prstGeom prst="rect">
            <a:avLst/>
          </a:prstGeom>
        </p:spPr>
        <p:txBody>
          <a:bodyPr anchor="t" rtlCol="false" tIns="0" lIns="0" bIns="0" rIns="0">
            <a:spAutoFit/>
          </a:bodyPr>
          <a:lstStyle/>
          <a:p>
            <a:pPr marL="0" indent="0" lvl="0">
              <a:lnSpc>
                <a:spcPts val="4549"/>
              </a:lnSpc>
            </a:pPr>
            <a:r>
              <a:rPr lang="en-US" sz="3499">
                <a:solidFill>
                  <a:srgbClr val="2E2E2E"/>
                </a:solidFill>
                <a:latin typeface="Montserrat Bold"/>
              </a:rPr>
              <a:t>Identify Hierarchies</a:t>
            </a:r>
          </a:p>
        </p:txBody>
      </p:sp>
      <p:sp>
        <p:nvSpPr>
          <p:cNvPr name="TextBox 5" id="5"/>
          <p:cNvSpPr txBox="true"/>
          <p:nvPr/>
        </p:nvSpPr>
        <p:spPr>
          <a:xfrm rot="0">
            <a:off x="825376" y="771525"/>
            <a:ext cx="691635" cy="504825"/>
          </a:xfrm>
          <a:prstGeom prst="rect">
            <a:avLst/>
          </a:prstGeom>
        </p:spPr>
        <p:txBody>
          <a:bodyPr anchor="t" rtlCol="false" tIns="0" lIns="0" bIns="0" rIns="0">
            <a:spAutoFit/>
          </a:bodyPr>
          <a:lstStyle/>
          <a:p>
            <a:pPr algn="ctr">
              <a:lnSpc>
                <a:spcPts val="3959"/>
              </a:lnSpc>
            </a:pPr>
            <a:r>
              <a:rPr lang="en-US" sz="3299">
                <a:solidFill>
                  <a:srgbClr val="FFFFFF"/>
                </a:solidFill>
                <a:latin typeface="Gliker SemiBold"/>
              </a:rPr>
              <a:t>2</a:t>
            </a:r>
          </a:p>
        </p:txBody>
      </p:sp>
      <p:pic>
        <p:nvPicPr>
          <p:cNvPr name="Picture 6" id="6"/>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52032"/>
          <a:stretch>
            <a:fillRect/>
          </a:stretch>
        </p:blipFill>
        <p:spPr>
          <a:xfrm flipH="false" flipV="false" rot="0">
            <a:off x="2056790" y="2586520"/>
            <a:ext cx="4634023" cy="3039745"/>
          </a:xfrm>
          <a:prstGeom prst="rect">
            <a:avLst/>
          </a:prstGeom>
        </p:spPr>
      </p:pic>
      <p:sp>
        <p:nvSpPr>
          <p:cNvPr name="TextBox 7" id="7"/>
          <p:cNvSpPr txBox="true"/>
          <p:nvPr/>
        </p:nvSpPr>
        <p:spPr>
          <a:xfrm rot="0">
            <a:off x="3104652" y="3193571"/>
            <a:ext cx="2119563" cy="356235"/>
          </a:xfrm>
          <a:prstGeom prst="rect">
            <a:avLst/>
          </a:prstGeom>
        </p:spPr>
        <p:txBody>
          <a:bodyPr anchor="t" rtlCol="false" tIns="0" lIns="0" bIns="0" rIns="0">
            <a:spAutoFit/>
          </a:bodyPr>
          <a:lstStyle/>
          <a:p>
            <a:pPr algn="ctr" marL="0" indent="0" lvl="0">
              <a:lnSpc>
                <a:spcPts val="2940"/>
              </a:lnSpc>
            </a:pPr>
            <a:r>
              <a:rPr lang="en-US" sz="2100">
                <a:solidFill>
                  <a:srgbClr val="2E2E2E"/>
                </a:solidFill>
                <a:latin typeface="Montserrat Semi-Bold"/>
              </a:rPr>
              <a:t>HIERARCHY 1</a:t>
            </a:r>
          </a:p>
        </p:txBody>
      </p:sp>
      <p:pic>
        <p:nvPicPr>
          <p:cNvPr name="Picture 8" id="8"/>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52032"/>
          <a:stretch>
            <a:fillRect/>
          </a:stretch>
        </p:blipFill>
        <p:spPr>
          <a:xfrm flipH="false" flipV="false" rot="0">
            <a:off x="10028638" y="6714351"/>
            <a:ext cx="4634023" cy="3039745"/>
          </a:xfrm>
          <a:prstGeom prst="rect">
            <a:avLst/>
          </a:prstGeom>
        </p:spPr>
      </p:pic>
      <p:sp>
        <p:nvSpPr>
          <p:cNvPr name="TextBox 9" id="9"/>
          <p:cNvSpPr txBox="true"/>
          <p:nvPr/>
        </p:nvSpPr>
        <p:spPr>
          <a:xfrm rot="0">
            <a:off x="11098392" y="7458529"/>
            <a:ext cx="2119563" cy="356235"/>
          </a:xfrm>
          <a:prstGeom prst="rect">
            <a:avLst/>
          </a:prstGeom>
        </p:spPr>
        <p:txBody>
          <a:bodyPr anchor="t" rtlCol="false" tIns="0" lIns="0" bIns="0" rIns="0">
            <a:spAutoFit/>
          </a:bodyPr>
          <a:lstStyle/>
          <a:p>
            <a:pPr algn="ctr" marL="0" indent="0" lvl="0">
              <a:lnSpc>
                <a:spcPts val="2940"/>
              </a:lnSpc>
            </a:pPr>
            <a:r>
              <a:rPr lang="en-US" sz="2100">
                <a:solidFill>
                  <a:srgbClr val="2E2E2E"/>
                </a:solidFill>
                <a:latin typeface="Montserrat Semi-Bold"/>
              </a:rPr>
              <a:t>HIERARCHY 4</a:t>
            </a:r>
          </a:p>
        </p:txBody>
      </p:sp>
      <p:pic>
        <p:nvPicPr>
          <p:cNvPr name="Picture 10" id="10"/>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52032"/>
          <a:stretch>
            <a:fillRect/>
          </a:stretch>
        </p:blipFill>
        <p:spPr>
          <a:xfrm flipH="false" flipV="false" rot="0">
            <a:off x="2056790" y="6714351"/>
            <a:ext cx="4634023" cy="3039745"/>
          </a:xfrm>
          <a:prstGeom prst="rect">
            <a:avLst/>
          </a:prstGeom>
        </p:spPr>
      </p:pic>
      <p:sp>
        <p:nvSpPr>
          <p:cNvPr name="TextBox 11" id="11"/>
          <p:cNvSpPr txBox="true"/>
          <p:nvPr/>
        </p:nvSpPr>
        <p:spPr>
          <a:xfrm rot="0">
            <a:off x="3142388" y="7442150"/>
            <a:ext cx="2119563" cy="356235"/>
          </a:xfrm>
          <a:prstGeom prst="rect">
            <a:avLst/>
          </a:prstGeom>
        </p:spPr>
        <p:txBody>
          <a:bodyPr anchor="t" rtlCol="false" tIns="0" lIns="0" bIns="0" rIns="0">
            <a:spAutoFit/>
          </a:bodyPr>
          <a:lstStyle/>
          <a:p>
            <a:pPr algn="ctr" marL="0" indent="0" lvl="0">
              <a:lnSpc>
                <a:spcPts val="2940"/>
              </a:lnSpc>
            </a:pPr>
            <a:r>
              <a:rPr lang="en-US" sz="2100">
                <a:solidFill>
                  <a:srgbClr val="2E2E2E"/>
                </a:solidFill>
                <a:latin typeface="Montserrat Semi-Bold"/>
              </a:rPr>
              <a:t>HIERARCHY 3</a:t>
            </a:r>
          </a:p>
        </p:txBody>
      </p:sp>
      <p:pic>
        <p:nvPicPr>
          <p:cNvPr name="Picture 12" id="1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52032"/>
          <a:stretch>
            <a:fillRect/>
          </a:stretch>
        </p:blipFill>
        <p:spPr>
          <a:xfrm flipH="false" flipV="false" rot="0">
            <a:off x="10028638" y="2586520"/>
            <a:ext cx="4634023" cy="3039745"/>
          </a:xfrm>
          <a:prstGeom prst="rect">
            <a:avLst/>
          </a:prstGeom>
        </p:spPr>
      </p:pic>
      <p:sp>
        <p:nvSpPr>
          <p:cNvPr name="TextBox 13" id="13"/>
          <p:cNvSpPr txBox="true"/>
          <p:nvPr/>
        </p:nvSpPr>
        <p:spPr>
          <a:xfrm rot="0">
            <a:off x="10987816" y="3400590"/>
            <a:ext cx="2119563" cy="356235"/>
          </a:xfrm>
          <a:prstGeom prst="rect">
            <a:avLst/>
          </a:prstGeom>
        </p:spPr>
        <p:txBody>
          <a:bodyPr anchor="t" rtlCol="false" tIns="0" lIns="0" bIns="0" rIns="0">
            <a:spAutoFit/>
          </a:bodyPr>
          <a:lstStyle/>
          <a:p>
            <a:pPr algn="ctr" marL="0" indent="0" lvl="0">
              <a:lnSpc>
                <a:spcPts val="2940"/>
              </a:lnSpc>
            </a:pPr>
            <a:r>
              <a:rPr lang="en-US" sz="2100">
                <a:solidFill>
                  <a:srgbClr val="2E2E2E"/>
                </a:solidFill>
                <a:latin typeface="Montserrat Semi-Bold"/>
              </a:rPr>
              <a:t>HIERARCHY 2</a:t>
            </a:r>
          </a:p>
        </p:txBody>
      </p:sp>
      <p:sp>
        <p:nvSpPr>
          <p:cNvPr name="TextBox 14" id="14"/>
          <p:cNvSpPr txBox="true"/>
          <p:nvPr/>
        </p:nvSpPr>
        <p:spPr>
          <a:xfrm rot="0">
            <a:off x="2290367" y="3805555"/>
            <a:ext cx="4166869" cy="1337945"/>
          </a:xfrm>
          <a:prstGeom prst="rect">
            <a:avLst/>
          </a:prstGeom>
        </p:spPr>
        <p:txBody>
          <a:bodyPr anchor="t" rtlCol="false" tIns="0" lIns="0" bIns="0" rIns="0">
            <a:spAutoFit/>
          </a:bodyPr>
          <a:lstStyle/>
          <a:p>
            <a:pPr algn="ctr">
              <a:lnSpc>
                <a:spcPts val="2940"/>
              </a:lnSpc>
            </a:pPr>
            <a:r>
              <a:rPr lang="en-US" sz="2100">
                <a:solidFill>
                  <a:srgbClr val="2E2E2E"/>
                </a:solidFill>
                <a:latin typeface="Montserrat Semi-Bold"/>
              </a:rPr>
              <a:t>LOCATION &gt; CUSTOMERS &gt; INVOICE_HEADER &gt; INVOICE_DETAILS</a:t>
            </a:r>
          </a:p>
          <a:p>
            <a:pPr algn="ctr" marL="0" indent="0" lvl="0">
              <a:lnSpc>
                <a:spcPts val="1820"/>
              </a:lnSpc>
            </a:pPr>
          </a:p>
        </p:txBody>
      </p:sp>
      <p:sp>
        <p:nvSpPr>
          <p:cNvPr name="TextBox 15" id="15"/>
          <p:cNvSpPr txBox="true"/>
          <p:nvPr/>
        </p:nvSpPr>
        <p:spPr>
          <a:xfrm rot="0">
            <a:off x="10262215" y="8291830"/>
            <a:ext cx="4166869" cy="594995"/>
          </a:xfrm>
          <a:prstGeom prst="rect">
            <a:avLst/>
          </a:prstGeom>
        </p:spPr>
        <p:txBody>
          <a:bodyPr anchor="t" rtlCol="false" tIns="0" lIns="0" bIns="0" rIns="0">
            <a:spAutoFit/>
          </a:bodyPr>
          <a:lstStyle/>
          <a:p>
            <a:pPr algn="ctr">
              <a:lnSpc>
                <a:spcPts val="2940"/>
              </a:lnSpc>
            </a:pPr>
            <a:r>
              <a:rPr lang="en-US" sz="2100">
                <a:solidFill>
                  <a:srgbClr val="2E2E2E"/>
                </a:solidFill>
                <a:latin typeface="Montserrat Semi-Bold"/>
              </a:rPr>
              <a:t>STORE &gt; TARGET</a:t>
            </a:r>
          </a:p>
          <a:p>
            <a:pPr algn="ctr" marL="0" indent="0" lvl="0">
              <a:lnSpc>
                <a:spcPts val="1820"/>
              </a:lnSpc>
            </a:pPr>
          </a:p>
        </p:txBody>
      </p:sp>
      <p:sp>
        <p:nvSpPr>
          <p:cNvPr name="TextBox 16" id="16"/>
          <p:cNvSpPr txBox="true"/>
          <p:nvPr/>
        </p:nvSpPr>
        <p:spPr>
          <a:xfrm rot="0">
            <a:off x="2290367" y="8106093"/>
            <a:ext cx="4166869" cy="966470"/>
          </a:xfrm>
          <a:prstGeom prst="rect">
            <a:avLst/>
          </a:prstGeom>
        </p:spPr>
        <p:txBody>
          <a:bodyPr anchor="t" rtlCol="false" tIns="0" lIns="0" bIns="0" rIns="0">
            <a:spAutoFit/>
          </a:bodyPr>
          <a:lstStyle/>
          <a:p>
            <a:pPr algn="ctr">
              <a:lnSpc>
                <a:spcPts val="2940"/>
              </a:lnSpc>
            </a:pPr>
            <a:r>
              <a:rPr lang="en-US" sz="2100">
                <a:solidFill>
                  <a:srgbClr val="2E2E2E"/>
                </a:solidFill>
                <a:latin typeface="Montserrat Semi-Bold"/>
              </a:rPr>
              <a:t>STORE &gt; INVOICE_HEADER &gt; INVOICE_DETAILS</a:t>
            </a:r>
          </a:p>
          <a:p>
            <a:pPr algn="ctr" marL="0" indent="0" lvl="0">
              <a:lnSpc>
                <a:spcPts val="1820"/>
              </a:lnSpc>
            </a:pPr>
          </a:p>
        </p:txBody>
      </p:sp>
      <p:sp>
        <p:nvSpPr>
          <p:cNvPr name="TextBox 17" id="17"/>
          <p:cNvSpPr txBox="true"/>
          <p:nvPr/>
        </p:nvSpPr>
        <p:spPr>
          <a:xfrm rot="0">
            <a:off x="10262215" y="4068293"/>
            <a:ext cx="4166869" cy="966470"/>
          </a:xfrm>
          <a:prstGeom prst="rect">
            <a:avLst/>
          </a:prstGeom>
        </p:spPr>
        <p:txBody>
          <a:bodyPr anchor="t" rtlCol="false" tIns="0" lIns="0" bIns="0" rIns="0">
            <a:spAutoFit/>
          </a:bodyPr>
          <a:lstStyle/>
          <a:p>
            <a:pPr algn="ctr">
              <a:lnSpc>
                <a:spcPts val="2940"/>
              </a:lnSpc>
            </a:pPr>
            <a:r>
              <a:rPr lang="en-US" sz="2100">
                <a:solidFill>
                  <a:srgbClr val="2E2E2E"/>
                </a:solidFill>
                <a:latin typeface="Montserrat Semi-Bold"/>
              </a:rPr>
              <a:t>FAMILYIMAGES &gt; PRODUCT &gt; INVOICE DETAILS</a:t>
            </a:r>
          </a:p>
          <a:p>
            <a:pPr algn="ctr" marL="0" indent="0" lvl="0">
              <a:lnSpc>
                <a:spcPts val="1820"/>
              </a:lnSpc>
            </a:pP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EAEAEA"/>
        </a:solidFill>
      </p:bgPr>
    </p:bg>
    <p:spTree>
      <p:nvGrpSpPr>
        <p:cNvPr id="1" name=""/>
        <p:cNvGrpSpPr/>
        <p:nvPr/>
      </p:nvGrpSpPr>
      <p:grpSpPr>
        <a:xfrm>
          <a:off x="0" y="0"/>
          <a:ext cx="0" cy="0"/>
          <a:chOff x="0" y="0"/>
          <a:chExt cx="0" cy="0"/>
        </a:xfrm>
      </p:grpSpPr>
      <p:grpSp>
        <p:nvGrpSpPr>
          <p:cNvPr name="Group 2" id="2"/>
          <p:cNvGrpSpPr/>
          <p:nvPr/>
        </p:nvGrpSpPr>
        <p:grpSpPr>
          <a:xfrm rot="0">
            <a:off x="825376" y="682882"/>
            <a:ext cx="691635" cy="691635"/>
            <a:chOff x="0" y="0"/>
            <a:chExt cx="6350000" cy="6350000"/>
          </a:xfrm>
        </p:grpSpPr>
        <p:sp>
          <p:nvSpPr>
            <p:cNvPr name="Freeform 3" id="3"/>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3615F"/>
            </a:solidFill>
          </p:spPr>
        </p:sp>
      </p:grpSp>
      <p:pic>
        <p:nvPicPr>
          <p:cNvPr name="Picture 4" id="4"/>
          <p:cNvPicPr>
            <a:picLocks noChangeAspect="true"/>
          </p:cNvPicPr>
          <p:nvPr/>
        </p:nvPicPr>
        <p:blipFill>
          <a:blip r:embed="rId2"/>
          <a:srcRect l="0" t="0" r="0" b="0"/>
          <a:stretch>
            <a:fillRect/>
          </a:stretch>
        </p:blipFill>
        <p:spPr>
          <a:xfrm flipH="false" flipV="false" rot="0">
            <a:off x="825376" y="1626069"/>
            <a:ext cx="16959182" cy="8264115"/>
          </a:xfrm>
          <a:prstGeom prst="rect">
            <a:avLst/>
          </a:prstGeom>
        </p:spPr>
      </p:pic>
      <p:sp>
        <p:nvSpPr>
          <p:cNvPr name="TextBox 5" id="5"/>
          <p:cNvSpPr txBox="true"/>
          <p:nvPr/>
        </p:nvSpPr>
        <p:spPr>
          <a:xfrm rot="0">
            <a:off x="1804975" y="756542"/>
            <a:ext cx="7042033" cy="565150"/>
          </a:xfrm>
          <a:prstGeom prst="rect">
            <a:avLst/>
          </a:prstGeom>
        </p:spPr>
        <p:txBody>
          <a:bodyPr anchor="t" rtlCol="false" tIns="0" lIns="0" bIns="0" rIns="0">
            <a:spAutoFit/>
          </a:bodyPr>
          <a:lstStyle/>
          <a:p>
            <a:pPr marL="0" indent="0" lvl="0">
              <a:lnSpc>
                <a:spcPts val="4549"/>
              </a:lnSpc>
            </a:pPr>
            <a:r>
              <a:rPr lang="en-US" sz="3499">
                <a:solidFill>
                  <a:srgbClr val="2E2E2E"/>
                </a:solidFill>
                <a:latin typeface="Montserrat Bold"/>
              </a:rPr>
              <a:t>Produce Dimensional Models</a:t>
            </a:r>
          </a:p>
        </p:txBody>
      </p:sp>
      <p:sp>
        <p:nvSpPr>
          <p:cNvPr name="TextBox 6" id="6"/>
          <p:cNvSpPr txBox="true"/>
          <p:nvPr/>
        </p:nvSpPr>
        <p:spPr>
          <a:xfrm rot="0">
            <a:off x="825376" y="771525"/>
            <a:ext cx="691635" cy="504825"/>
          </a:xfrm>
          <a:prstGeom prst="rect">
            <a:avLst/>
          </a:prstGeom>
        </p:spPr>
        <p:txBody>
          <a:bodyPr anchor="t" rtlCol="false" tIns="0" lIns="0" bIns="0" rIns="0">
            <a:spAutoFit/>
          </a:bodyPr>
          <a:lstStyle/>
          <a:p>
            <a:pPr algn="ctr">
              <a:lnSpc>
                <a:spcPts val="3959"/>
              </a:lnSpc>
            </a:pPr>
            <a:r>
              <a:rPr lang="en-US" sz="3299">
                <a:solidFill>
                  <a:srgbClr val="FFFFFF"/>
                </a:solidFill>
                <a:latin typeface="Gliker SemiBold"/>
              </a:rPr>
              <a:t>3</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EAEAEA"/>
        </a:solidFill>
      </p:bgPr>
    </p:bg>
    <p:spTree>
      <p:nvGrpSpPr>
        <p:cNvPr id="1" name=""/>
        <p:cNvGrpSpPr/>
        <p:nvPr/>
      </p:nvGrpSpPr>
      <p:grpSpPr>
        <a:xfrm>
          <a:off x="0" y="0"/>
          <a:ext cx="0" cy="0"/>
          <a:chOff x="0" y="0"/>
          <a:chExt cx="0" cy="0"/>
        </a:xfrm>
      </p:grpSpPr>
      <p:grpSp>
        <p:nvGrpSpPr>
          <p:cNvPr name="Group 2" id="2"/>
          <p:cNvGrpSpPr/>
          <p:nvPr/>
        </p:nvGrpSpPr>
        <p:grpSpPr>
          <a:xfrm rot="0">
            <a:off x="9991635" y="2346794"/>
            <a:ext cx="3650403" cy="6771724"/>
            <a:chOff x="0" y="0"/>
            <a:chExt cx="1003455" cy="1861471"/>
          </a:xfrm>
        </p:grpSpPr>
        <p:sp>
          <p:nvSpPr>
            <p:cNvPr name="Freeform 3" id="3"/>
            <p:cNvSpPr/>
            <p:nvPr/>
          </p:nvSpPr>
          <p:spPr>
            <a:xfrm>
              <a:off x="0" y="0"/>
              <a:ext cx="1003455" cy="1861471"/>
            </a:xfrm>
            <a:custGeom>
              <a:avLst/>
              <a:gdLst/>
              <a:ahLst/>
              <a:cxnLst/>
              <a:rect r="r" b="b" t="t" l="l"/>
              <a:pathLst>
                <a:path h="1861471" w="1003455">
                  <a:moveTo>
                    <a:pt x="0" y="0"/>
                  </a:moveTo>
                  <a:lnTo>
                    <a:pt x="1003455" y="0"/>
                  </a:lnTo>
                  <a:lnTo>
                    <a:pt x="1003455" y="1861471"/>
                  </a:lnTo>
                  <a:lnTo>
                    <a:pt x="0" y="1861471"/>
                  </a:lnTo>
                  <a:close/>
                </a:path>
              </a:pathLst>
            </a:custGeom>
            <a:solidFill>
              <a:srgbClr val="FFFFFF"/>
            </a:solidFill>
          </p:spPr>
        </p:sp>
      </p:grpSp>
      <p:pic>
        <p:nvPicPr>
          <p:cNvPr name="Picture 4" id="4"/>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5400000">
            <a:off x="2273077" y="1102418"/>
            <a:ext cx="6771724" cy="9260477"/>
          </a:xfrm>
          <a:prstGeom prst="rect">
            <a:avLst/>
          </a:prstGeom>
        </p:spPr>
      </p:pic>
      <p:pic>
        <p:nvPicPr>
          <p:cNvPr name="Picture 5" id="5"/>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6819011" y="1946168"/>
            <a:ext cx="2461951" cy="801253"/>
          </a:xfrm>
          <a:prstGeom prst="rect">
            <a:avLst/>
          </a:prstGeom>
        </p:spPr>
      </p:pic>
      <p:pic>
        <p:nvPicPr>
          <p:cNvPr name="Picture 6" id="6"/>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2722850" y="3088352"/>
            <a:ext cx="1166076" cy="998585"/>
          </a:xfrm>
          <a:prstGeom prst="rect">
            <a:avLst/>
          </a:prstGeom>
        </p:spPr>
      </p:pic>
      <p:pic>
        <p:nvPicPr>
          <p:cNvPr name="Picture 7" id="7"/>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0">
            <a:off x="11134225" y="3088352"/>
            <a:ext cx="6125075" cy="6169948"/>
          </a:xfrm>
          <a:prstGeom prst="rect">
            <a:avLst/>
          </a:prstGeom>
        </p:spPr>
      </p:pic>
      <p:sp>
        <p:nvSpPr>
          <p:cNvPr name="TextBox 8" id="8"/>
          <p:cNvSpPr txBox="true"/>
          <p:nvPr/>
        </p:nvSpPr>
        <p:spPr>
          <a:xfrm rot="0">
            <a:off x="4768643" y="3243206"/>
            <a:ext cx="5002399" cy="895350"/>
          </a:xfrm>
          <a:prstGeom prst="rect">
            <a:avLst/>
          </a:prstGeom>
        </p:spPr>
        <p:txBody>
          <a:bodyPr anchor="t" rtlCol="false" tIns="0" lIns="0" bIns="0" rIns="0">
            <a:spAutoFit/>
          </a:bodyPr>
          <a:lstStyle/>
          <a:p>
            <a:pPr algn="ctr">
              <a:lnSpc>
                <a:spcPts val="7080"/>
              </a:lnSpc>
            </a:pPr>
            <a:r>
              <a:rPr lang="en-US" sz="5900">
                <a:solidFill>
                  <a:srgbClr val="2E2E2E"/>
                </a:solidFill>
                <a:latin typeface="Gliker SemiBold"/>
              </a:rPr>
              <a:t>Conclusion</a:t>
            </a:r>
          </a:p>
        </p:txBody>
      </p:sp>
      <p:pic>
        <p:nvPicPr>
          <p:cNvPr name="Picture 9" id="9"/>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true" flipV="true" rot="0">
            <a:off x="10551187" y="3139970"/>
            <a:ext cx="1166076" cy="998585"/>
          </a:xfrm>
          <a:prstGeom prst="rect">
            <a:avLst/>
          </a:prstGeom>
        </p:spPr>
      </p:pic>
      <p:sp>
        <p:nvSpPr>
          <p:cNvPr name="TextBox 10" id="10"/>
          <p:cNvSpPr txBox="true"/>
          <p:nvPr/>
        </p:nvSpPr>
        <p:spPr>
          <a:xfrm rot="0">
            <a:off x="2722850" y="4802679"/>
            <a:ext cx="9093987" cy="2722245"/>
          </a:xfrm>
          <a:prstGeom prst="rect">
            <a:avLst/>
          </a:prstGeom>
        </p:spPr>
        <p:txBody>
          <a:bodyPr anchor="t" rtlCol="false" tIns="0" lIns="0" bIns="0" rIns="0">
            <a:spAutoFit/>
          </a:bodyPr>
          <a:lstStyle/>
          <a:p>
            <a:pPr algn="just" marL="518160" indent="-259080" lvl="1">
              <a:lnSpc>
                <a:spcPts val="3120"/>
              </a:lnSpc>
              <a:buFont typeface="Arial"/>
              <a:buChar char="•"/>
            </a:pPr>
            <a:r>
              <a:rPr lang="en-US" sz="2400">
                <a:solidFill>
                  <a:srgbClr val="2E2E2E"/>
                </a:solidFill>
                <a:latin typeface="Montserrat"/>
              </a:rPr>
              <a:t>Succeeded in the</a:t>
            </a:r>
            <a:r>
              <a:rPr lang="en-US" sz="2400">
                <a:solidFill>
                  <a:srgbClr val="2E2E2E"/>
                </a:solidFill>
                <a:latin typeface="Montserrat"/>
              </a:rPr>
              <a:t> initial phase of cleaning data and creating a Dimensional Model.</a:t>
            </a:r>
          </a:p>
          <a:p>
            <a:pPr algn="just">
              <a:lnSpc>
                <a:spcPts val="3120"/>
              </a:lnSpc>
            </a:pPr>
          </a:p>
          <a:p>
            <a:pPr algn="just" marL="518160" indent="-259080" lvl="1">
              <a:lnSpc>
                <a:spcPts val="3120"/>
              </a:lnSpc>
              <a:buFont typeface="Arial"/>
              <a:buChar char="•"/>
            </a:pPr>
            <a:r>
              <a:rPr lang="en-US" sz="2400">
                <a:solidFill>
                  <a:srgbClr val="2E2E2E"/>
                </a:solidFill>
                <a:latin typeface="Montserrat"/>
              </a:rPr>
              <a:t>Following the Kimball methods' best practices we managed to create solid grounds for the build of a successful Data Warehouse in the next phase of this project.</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EAEAEA"/>
        </a:solidFill>
      </p:bgPr>
    </p:bg>
    <p:spTree>
      <p:nvGrpSpPr>
        <p:cNvPr id="1" name=""/>
        <p:cNvGrpSpPr/>
        <p:nvPr/>
      </p:nvGrpSpPr>
      <p:grpSpPr>
        <a:xfrm>
          <a:off x="0" y="0"/>
          <a:ext cx="0" cy="0"/>
          <a:chOff x="0" y="0"/>
          <a:chExt cx="0" cy="0"/>
        </a:xfrm>
      </p:grpSpPr>
      <p:grpSp>
        <p:nvGrpSpPr>
          <p:cNvPr name="Group 2" id="2"/>
          <p:cNvGrpSpPr/>
          <p:nvPr/>
        </p:nvGrpSpPr>
        <p:grpSpPr>
          <a:xfrm rot="0">
            <a:off x="10591366" y="1537297"/>
            <a:ext cx="7889042" cy="1102650"/>
            <a:chOff x="0" y="0"/>
            <a:chExt cx="3439540" cy="480744"/>
          </a:xfrm>
        </p:grpSpPr>
        <p:sp>
          <p:nvSpPr>
            <p:cNvPr name="Freeform 3" id="3"/>
            <p:cNvSpPr/>
            <p:nvPr/>
          </p:nvSpPr>
          <p:spPr>
            <a:xfrm>
              <a:off x="0" y="0"/>
              <a:ext cx="3439540" cy="480744"/>
            </a:xfrm>
            <a:custGeom>
              <a:avLst/>
              <a:gdLst/>
              <a:ahLst/>
              <a:cxnLst/>
              <a:rect r="r" b="b" t="t" l="l"/>
              <a:pathLst>
                <a:path h="480744" w="3439540">
                  <a:moveTo>
                    <a:pt x="0" y="0"/>
                  </a:moveTo>
                  <a:lnTo>
                    <a:pt x="3439540" y="0"/>
                  </a:lnTo>
                  <a:lnTo>
                    <a:pt x="3439540" y="480744"/>
                  </a:lnTo>
                  <a:lnTo>
                    <a:pt x="0" y="480744"/>
                  </a:lnTo>
                  <a:close/>
                </a:path>
              </a:pathLst>
            </a:custGeom>
            <a:solidFill>
              <a:srgbClr val="3F5896"/>
            </a:solidFill>
          </p:spPr>
        </p:sp>
      </p:grpSp>
      <p:grpSp>
        <p:nvGrpSpPr>
          <p:cNvPr name="Group 4" id="4"/>
          <p:cNvGrpSpPr/>
          <p:nvPr/>
        </p:nvGrpSpPr>
        <p:grpSpPr>
          <a:xfrm rot="0">
            <a:off x="10040041" y="1537297"/>
            <a:ext cx="1102650" cy="1102650"/>
            <a:chOff x="0" y="0"/>
            <a:chExt cx="6350000" cy="6350000"/>
          </a:xfrm>
        </p:grpSpPr>
        <p:sp>
          <p:nvSpPr>
            <p:cNvPr name="Freeform 5" id="5"/>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3615F"/>
            </a:solidFill>
          </p:spPr>
        </p:sp>
      </p:grpSp>
      <p:grpSp>
        <p:nvGrpSpPr>
          <p:cNvPr name="Group 6" id="6"/>
          <p:cNvGrpSpPr/>
          <p:nvPr/>
        </p:nvGrpSpPr>
        <p:grpSpPr>
          <a:xfrm rot="0">
            <a:off x="10591366" y="3114744"/>
            <a:ext cx="7889042" cy="1102650"/>
            <a:chOff x="0" y="0"/>
            <a:chExt cx="3439540" cy="480744"/>
          </a:xfrm>
        </p:grpSpPr>
        <p:sp>
          <p:nvSpPr>
            <p:cNvPr name="Freeform 7" id="7"/>
            <p:cNvSpPr/>
            <p:nvPr/>
          </p:nvSpPr>
          <p:spPr>
            <a:xfrm>
              <a:off x="0" y="0"/>
              <a:ext cx="3439540" cy="480744"/>
            </a:xfrm>
            <a:custGeom>
              <a:avLst/>
              <a:gdLst/>
              <a:ahLst/>
              <a:cxnLst/>
              <a:rect r="r" b="b" t="t" l="l"/>
              <a:pathLst>
                <a:path h="480744" w="3439540">
                  <a:moveTo>
                    <a:pt x="0" y="0"/>
                  </a:moveTo>
                  <a:lnTo>
                    <a:pt x="3439540" y="0"/>
                  </a:lnTo>
                  <a:lnTo>
                    <a:pt x="3439540" y="480744"/>
                  </a:lnTo>
                  <a:lnTo>
                    <a:pt x="0" y="480744"/>
                  </a:lnTo>
                  <a:close/>
                </a:path>
              </a:pathLst>
            </a:custGeom>
            <a:solidFill>
              <a:srgbClr val="3F5896"/>
            </a:solidFill>
          </p:spPr>
        </p:sp>
      </p:grpSp>
      <p:grpSp>
        <p:nvGrpSpPr>
          <p:cNvPr name="Group 8" id="8"/>
          <p:cNvGrpSpPr/>
          <p:nvPr/>
        </p:nvGrpSpPr>
        <p:grpSpPr>
          <a:xfrm rot="0">
            <a:off x="10040041" y="3114744"/>
            <a:ext cx="1102650" cy="1102650"/>
            <a:chOff x="0" y="0"/>
            <a:chExt cx="6350000" cy="6350000"/>
          </a:xfrm>
        </p:grpSpPr>
        <p:sp>
          <p:nvSpPr>
            <p:cNvPr name="Freeform 9" id="9"/>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3615F"/>
            </a:solidFill>
          </p:spPr>
        </p:sp>
      </p:grpSp>
      <p:grpSp>
        <p:nvGrpSpPr>
          <p:cNvPr name="Group 10" id="10"/>
          <p:cNvGrpSpPr/>
          <p:nvPr/>
        </p:nvGrpSpPr>
        <p:grpSpPr>
          <a:xfrm rot="0">
            <a:off x="10591366" y="4597467"/>
            <a:ext cx="7889042" cy="1102650"/>
            <a:chOff x="0" y="0"/>
            <a:chExt cx="3439540" cy="480744"/>
          </a:xfrm>
        </p:grpSpPr>
        <p:sp>
          <p:nvSpPr>
            <p:cNvPr name="Freeform 11" id="11"/>
            <p:cNvSpPr/>
            <p:nvPr/>
          </p:nvSpPr>
          <p:spPr>
            <a:xfrm>
              <a:off x="0" y="0"/>
              <a:ext cx="3439540" cy="480744"/>
            </a:xfrm>
            <a:custGeom>
              <a:avLst/>
              <a:gdLst/>
              <a:ahLst/>
              <a:cxnLst/>
              <a:rect r="r" b="b" t="t" l="l"/>
              <a:pathLst>
                <a:path h="480744" w="3439540">
                  <a:moveTo>
                    <a:pt x="0" y="0"/>
                  </a:moveTo>
                  <a:lnTo>
                    <a:pt x="3439540" y="0"/>
                  </a:lnTo>
                  <a:lnTo>
                    <a:pt x="3439540" y="480744"/>
                  </a:lnTo>
                  <a:lnTo>
                    <a:pt x="0" y="480744"/>
                  </a:lnTo>
                  <a:close/>
                </a:path>
              </a:pathLst>
            </a:custGeom>
            <a:solidFill>
              <a:srgbClr val="3F5896"/>
            </a:solidFill>
          </p:spPr>
        </p:sp>
      </p:grpSp>
      <p:grpSp>
        <p:nvGrpSpPr>
          <p:cNvPr name="Group 12" id="12"/>
          <p:cNvGrpSpPr/>
          <p:nvPr/>
        </p:nvGrpSpPr>
        <p:grpSpPr>
          <a:xfrm rot="0">
            <a:off x="10040041" y="4597467"/>
            <a:ext cx="1102650" cy="1102650"/>
            <a:chOff x="0" y="0"/>
            <a:chExt cx="6350000" cy="6350000"/>
          </a:xfrm>
        </p:grpSpPr>
        <p:sp>
          <p:nvSpPr>
            <p:cNvPr name="Freeform 13" id="13"/>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3615F"/>
            </a:solidFill>
          </p:spPr>
        </p:sp>
      </p:grpSp>
      <p:grpSp>
        <p:nvGrpSpPr>
          <p:cNvPr name="Group 14" id="14"/>
          <p:cNvGrpSpPr/>
          <p:nvPr/>
        </p:nvGrpSpPr>
        <p:grpSpPr>
          <a:xfrm rot="0">
            <a:off x="10591366" y="6174914"/>
            <a:ext cx="7889042" cy="1102650"/>
            <a:chOff x="0" y="0"/>
            <a:chExt cx="3439540" cy="480744"/>
          </a:xfrm>
        </p:grpSpPr>
        <p:sp>
          <p:nvSpPr>
            <p:cNvPr name="Freeform 15" id="15"/>
            <p:cNvSpPr/>
            <p:nvPr/>
          </p:nvSpPr>
          <p:spPr>
            <a:xfrm>
              <a:off x="0" y="0"/>
              <a:ext cx="3439540" cy="480744"/>
            </a:xfrm>
            <a:custGeom>
              <a:avLst/>
              <a:gdLst/>
              <a:ahLst/>
              <a:cxnLst/>
              <a:rect r="r" b="b" t="t" l="l"/>
              <a:pathLst>
                <a:path h="480744" w="3439540">
                  <a:moveTo>
                    <a:pt x="0" y="0"/>
                  </a:moveTo>
                  <a:lnTo>
                    <a:pt x="3439540" y="0"/>
                  </a:lnTo>
                  <a:lnTo>
                    <a:pt x="3439540" y="480744"/>
                  </a:lnTo>
                  <a:lnTo>
                    <a:pt x="0" y="480744"/>
                  </a:lnTo>
                  <a:close/>
                </a:path>
              </a:pathLst>
            </a:custGeom>
            <a:solidFill>
              <a:srgbClr val="3F5896"/>
            </a:solidFill>
          </p:spPr>
        </p:sp>
      </p:grpSp>
      <p:grpSp>
        <p:nvGrpSpPr>
          <p:cNvPr name="Group 16" id="16"/>
          <p:cNvGrpSpPr/>
          <p:nvPr/>
        </p:nvGrpSpPr>
        <p:grpSpPr>
          <a:xfrm rot="0">
            <a:off x="10040041" y="6174914"/>
            <a:ext cx="1102650" cy="1102650"/>
            <a:chOff x="0" y="0"/>
            <a:chExt cx="6350000" cy="6350000"/>
          </a:xfrm>
        </p:grpSpPr>
        <p:sp>
          <p:nvSpPr>
            <p:cNvPr name="Freeform 17" id="17"/>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3615F"/>
            </a:solidFill>
          </p:spPr>
        </p:sp>
      </p:grpSp>
      <p:pic>
        <p:nvPicPr>
          <p:cNvPr name="Picture 18" id="18"/>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793539" y="957506"/>
            <a:ext cx="6487527" cy="6373996"/>
          </a:xfrm>
          <a:prstGeom prst="rect">
            <a:avLst/>
          </a:prstGeom>
        </p:spPr>
      </p:pic>
      <p:pic>
        <p:nvPicPr>
          <p:cNvPr name="Picture 19" id="19"/>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true" flipV="false" rot="0">
            <a:off x="1793539" y="5341010"/>
            <a:ext cx="7063035" cy="3980983"/>
          </a:xfrm>
          <a:prstGeom prst="rect">
            <a:avLst/>
          </a:prstGeom>
        </p:spPr>
      </p:pic>
      <p:sp>
        <p:nvSpPr>
          <p:cNvPr name="TextBox 20" id="20"/>
          <p:cNvSpPr txBox="true"/>
          <p:nvPr/>
        </p:nvSpPr>
        <p:spPr>
          <a:xfrm rot="0">
            <a:off x="2105302" y="2973585"/>
            <a:ext cx="6439509" cy="1816100"/>
          </a:xfrm>
          <a:prstGeom prst="rect">
            <a:avLst/>
          </a:prstGeom>
        </p:spPr>
        <p:txBody>
          <a:bodyPr anchor="t" rtlCol="false" tIns="0" lIns="0" bIns="0" rIns="0">
            <a:spAutoFit/>
          </a:bodyPr>
          <a:lstStyle/>
          <a:p>
            <a:pPr algn="ctr">
              <a:lnSpc>
                <a:spcPts val="6999"/>
              </a:lnSpc>
            </a:pPr>
            <a:r>
              <a:rPr lang="en-US" sz="6999">
                <a:solidFill>
                  <a:srgbClr val="2E2E2E"/>
                </a:solidFill>
                <a:latin typeface="Gliker SemiBold"/>
              </a:rPr>
              <a:t>TODAY'S AGENDA</a:t>
            </a:r>
          </a:p>
        </p:txBody>
      </p:sp>
      <p:sp>
        <p:nvSpPr>
          <p:cNvPr name="TextBox 21" id="21"/>
          <p:cNvSpPr txBox="true"/>
          <p:nvPr/>
        </p:nvSpPr>
        <p:spPr>
          <a:xfrm rot="0">
            <a:off x="11597622" y="1858117"/>
            <a:ext cx="5291418" cy="432435"/>
          </a:xfrm>
          <a:prstGeom prst="rect">
            <a:avLst/>
          </a:prstGeom>
        </p:spPr>
        <p:txBody>
          <a:bodyPr anchor="t" rtlCol="false" tIns="0" lIns="0" bIns="0" rIns="0">
            <a:spAutoFit/>
          </a:bodyPr>
          <a:lstStyle/>
          <a:p>
            <a:pPr marL="0" indent="0" lvl="0">
              <a:lnSpc>
                <a:spcPts val="3509"/>
              </a:lnSpc>
            </a:pPr>
            <a:r>
              <a:rPr lang="en-US" sz="2699">
                <a:solidFill>
                  <a:srgbClr val="FFFFFF"/>
                </a:solidFill>
                <a:latin typeface="Montserrat"/>
              </a:rPr>
              <a:t>Introduction </a:t>
            </a:r>
          </a:p>
        </p:txBody>
      </p:sp>
      <p:sp>
        <p:nvSpPr>
          <p:cNvPr name="TextBox 22" id="22"/>
          <p:cNvSpPr txBox="true"/>
          <p:nvPr/>
        </p:nvSpPr>
        <p:spPr>
          <a:xfrm rot="0">
            <a:off x="10040041" y="1807634"/>
            <a:ext cx="1102650" cy="552450"/>
          </a:xfrm>
          <a:prstGeom prst="rect">
            <a:avLst/>
          </a:prstGeom>
        </p:spPr>
        <p:txBody>
          <a:bodyPr anchor="t" rtlCol="false" tIns="0" lIns="0" bIns="0" rIns="0">
            <a:spAutoFit/>
          </a:bodyPr>
          <a:lstStyle/>
          <a:p>
            <a:pPr algn="ctr">
              <a:lnSpc>
                <a:spcPts val="4320"/>
              </a:lnSpc>
            </a:pPr>
            <a:r>
              <a:rPr lang="en-US" sz="3600">
                <a:solidFill>
                  <a:srgbClr val="FFFFFF"/>
                </a:solidFill>
                <a:latin typeface="Gliker SemiBold"/>
              </a:rPr>
              <a:t>1</a:t>
            </a:r>
          </a:p>
        </p:txBody>
      </p:sp>
      <p:sp>
        <p:nvSpPr>
          <p:cNvPr name="TextBox 23" id="23"/>
          <p:cNvSpPr txBox="true"/>
          <p:nvPr/>
        </p:nvSpPr>
        <p:spPr>
          <a:xfrm rot="0">
            <a:off x="11597622" y="3216489"/>
            <a:ext cx="5291418" cy="870585"/>
          </a:xfrm>
          <a:prstGeom prst="rect">
            <a:avLst/>
          </a:prstGeom>
        </p:spPr>
        <p:txBody>
          <a:bodyPr anchor="t" rtlCol="false" tIns="0" lIns="0" bIns="0" rIns="0">
            <a:spAutoFit/>
          </a:bodyPr>
          <a:lstStyle/>
          <a:p>
            <a:pPr marL="0" indent="0" lvl="0">
              <a:lnSpc>
                <a:spcPts val="3509"/>
              </a:lnSpc>
            </a:pPr>
            <a:r>
              <a:rPr lang="en-US" sz="2699">
                <a:solidFill>
                  <a:srgbClr val="FFFFFF"/>
                </a:solidFill>
                <a:latin typeface="Montserrat"/>
              </a:rPr>
              <a:t>Business Context and Understanding</a:t>
            </a:r>
          </a:p>
        </p:txBody>
      </p:sp>
      <p:sp>
        <p:nvSpPr>
          <p:cNvPr name="TextBox 24" id="24"/>
          <p:cNvSpPr txBox="true"/>
          <p:nvPr/>
        </p:nvSpPr>
        <p:spPr>
          <a:xfrm rot="0">
            <a:off x="10040041" y="3385082"/>
            <a:ext cx="1102650" cy="552450"/>
          </a:xfrm>
          <a:prstGeom prst="rect">
            <a:avLst/>
          </a:prstGeom>
        </p:spPr>
        <p:txBody>
          <a:bodyPr anchor="t" rtlCol="false" tIns="0" lIns="0" bIns="0" rIns="0">
            <a:spAutoFit/>
          </a:bodyPr>
          <a:lstStyle/>
          <a:p>
            <a:pPr algn="ctr">
              <a:lnSpc>
                <a:spcPts val="4320"/>
              </a:lnSpc>
            </a:pPr>
            <a:r>
              <a:rPr lang="en-US" sz="3600">
                <a:solidFill>
                  <a:srgbClr val="FFFFFF"/>
                </a:solidFill>
                <a:latin typeface="Gliker SemiBold"/>
              </a:rPr>
              <a:t>2</a:t>
            </a:r>
          </a:p>
        </p:txBody>
      </p:sp>
      <p:sp>
        <p:nvSpPr>
          <p:cNvPr name="TextBox 25" id="25"/>
          <p:cNvSpPr txBox="true"/>
          <p:nvPr/>
        </p:nvSpPr>
        <p:spPr>
          <a:xfrm rot="0">
            <a:off x="11597622" y="4918287"/>
            <a:ext cx="5291418" cy="432435"/>
          </a:xfrm>
          <a:prstGeom prst="rect">
            <a:avLst/>
          </a:prstGeom>
        </p:spPr>
        <p:txBody>
          <a:bodyPr anchor="t" rtlCol="false" tIns="0" lIns="0" bIns="0" rIns="0">
            <a:spAutoFit/>
          </a:bodyPr>
          <a:lstStyle/>
          <a:p>
            <a:pPr marL="0" indent="0" lvl="0">
              <a:lnSpc>
                <a:spcPts val="3509"/>
              </a:lnSpc>
            </a:pPr>
            <a:r>
              <a:rPr lang="en-US" sz="2699">
                <a:solidFill>
                  <a:srgbClr val="FFFFFF"/>
                </a:solidFill>
                <a:latin typeface="Montserrat"/>
              </a:rPr>
              <a:t>Data Integration Process</a:t>
            </a:r>
          </a:p>
        </p:txBody>
      </p:sp>
      <p:sp>
        <p:nvSpPr>
          <p:cNvPr name="TextBox 26" id="26"/>
          <p:cNvSpPr txBox="true"/>
          <p:nvPr/>
        </p:nvSpPr>
        <p:spPr>
          <a:xfrm rot="0">
            <a:off x="10040041" y="4867804"/>
            <a:ext cx="1102650" cy="552450"/>
          </a:xfrm>
          <a:prstGeom prst="rect">
            <a:avLst/>
          </a:prstGeom>
        </p:spPr>
        <p:txBody>
          <a:bodyPr anchor="t" rtlCol="false" tIns="0" lIns="0" bIns="0" rIns="0">
            <a:spAutoFit/>
          </a:bodyPr>
          <a:lstStyle/>
          <a:p>
            <a:pPr algn="ctr">
              <a:lnSpc>
                <a:spcPts val="4320"/>
              </a:lnSpc>
            </a:pPr>
            <a:r>
              <a:rPr lang="en-US" sz="3600">
                <a:solidFill>
                  <a:srgbClr val="FFFFFF"/>
                </a:solidFill>
                <a:latin typeface="Gliker SemiBold"/>
              </a:rPr>
              <a:t>3</a:t>
            </a:r>
          </a:p>
        </p:txBody>
      </p:sp>
      <p:sp>
        <p:nvSpPr>
          <p:cNvPr name="TextBox 27" id="27"/>
          <p:cNvSpPr txBox="true"/>
          <p:nvPr/>
        </p:nvSpPr>
        <p:spPr>
          <a:xfrm rot="0">
            <a:off x="11597622" y="6276659"/>
            <a:ext cx="5291418" cy="870585"/>
          </a:xfrm>
          <a:prstGeom prst="rect">
            <a:avLst/>
          </a:prstGeom>
        </p:spPr>
        <p:txBody>
          <a:bodyPr anchor="t" rtlCol="false" tIns="0" lIns="0" bIns="0" rIns="0">
            <a:spAutoFit/>
          </a:bodyPr>
          <a:lstStyle/>
          <a:p>
            <a:pPr marL="0" indent="0" lvl="0">
              <a:lnSpc>
                <a:spcPts val="3509"/>
              </a:lnSpc>
            </a:pPr>
            <a:r>
              <a:rPr lang="en-US" sz="2699">
                <a:solidFill>
                  <a:srgbClr val="FFFFFF"/>
                </a:solidFill>
                <a:latin typeface="Montserrat"/>
              </a:rPr>
              <a:t>Building our Dimensional Model</a:t>
            </a:r>
          </a:p>
        </p:txBody>
      </p:sp>
      <p:sp>
        <p:nvSpPr>
          <p:cNvPr name="TextBox 28" id="28"/>
          <p:cNvSpPr txBox="true"/>
          <p:nvPr/>
        </p:nvSpPr>
        <p:spPr>
          <a:xfrm rot="0">
            <a:off x="10040041" y="6445252"/>
            <a:ext cx="1102650" cy="552450"/>
          </a:xfrm>
          <a:prstGeom prst="rect">
            <a:avLst/>
          </a:prstGeom>
        </p:spPr>
        <p:txBody>
          <a:bodyPr anchor="t" rtlCol="false" tIns="0" lIns="0" bIns="0" rIns="0">
            <a:spAutoFit/>
          </a:bodyPr>
          <a:lstStyle/>
          <a:p>
            <a:pPr algn="ctr">
              <a:lnSpc>
                <a:spcPts val="4320"/>
              </a:lnSpc>
            </a:pPr>
            <a:r>
              <a:rPr lang="en-US" sz="3600">
                <a:solidFill>
                  <a:srgbClr val="FFFFFF"/>
                </a:solidFill>
                <a:latin typeface="Gliker SemiBold"/>
              </a:rPr>
              <a:t>4</a:t>
            </a:r>
          </a:p>
        </p:txBody>
      </p:sp>
      <p:grpSp>
        <p:nvGrpSpPr>
          <p:cNvPr name="Group 29" id="29"/>
          <p:cNvGrpSpPr/>
          <p:nvPr/>
        </p:nvGrpSpPr>
        <p:grpSpPr>
          <a:xfrm rot="0">
            <a:off x="10591366" y="7647053"/>
            <a:ext cx="7889042" cy="1102650"/>
            <a:chOff x="0" y="0"/>
            <a:chExt cx="3439540" cy="480744"/>
          </a:xfrm>
        </p:grpSpPr>
        <p:sp>
          <p:nvSpPr>
            <p:cNvPr name="Freeform 30" id="30"/>
            <p:cNvSpPr/>
            <p:nvPr/>
          </p:nvSpPr>
          <p:spPr>
            <a:xfrm>
              <a:off x="0" y="0"/>
              <a:ext cx="3439540" cy="480744"/>
            </a:xfrm>
            <a:custGeom>
              <a:avLst/>
              <a:gdLst/>
              <a:ahLst/>
              <a:cxnLst/>
              <a:rect r="r" b="b" t="t" l="l"/>
              <a:pathLst>
                <a:path h="480744" w="3439540">
                  <a:moveTo>
                    <a:pt x="0" y="0"/>
                  </a:moveTo>
                  <a:lnTo>
                    <a:pt x="3439540" y="0"/>
                  </a:lnTo>
                  <a:lnTo>
                    <a:pt x="3439540" y="480744"/>
                  </a:lnTo>
                  <a:lnTo>
                    <a:pt x="0" y="480744"/>
                  </a:lnTo>
                  <a:close/>
                </a:path>
              </a:pathLst>
            </a:custGeom>
            <a:solidFill>
              <a:srgbClr val="3F5896"/>
            </a:solidFill>
          </p:spPr>
        </p:sp>
      </p:grpSp>
      <p:grpSp>
        <p:nvGrpSpPr>
          <p:cNvPr name="Group 31" id="31"/>
          <p:cNvGrpSpPr/>
          <p:nvPr/>
        </p:nvGrpSpPr>
        <p:grpSpPr>
          <a:xfrm rot="0">
            <a:off x="10040041" y="7647053"/>
            <a:ext cx="1102650" cy="1102650"/>
            <a:chOff x="0" y="0"/>
            <a:chExt cx="6350000" cy="6350000"/>
          </a:xfrm>
        </p:grpSpPr>
        <p:sp>
          <p:nvSpPr>
            <p:cNvPr name="Freeform 32" id="32"/>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3615F"/>
            </a:solidFill>
          </p:spPr>
        </p:sp>
      </p:grpSp>
      <p:sp>
        <p:nvSpPr>
          <p:cNvPr name="TextBox 33" id="33"/>
          <p:cNvSpPr txBox="true"/>
          <p:nvPr/>
        </p:nvSpPr>
        <p:spPr>
          <a:xfrm rot="0">
            <a:off x="11597622" y="7967873"/>
            <a:ext cx="5291418" cy="432435"/>
          </a:xfrm>
          <a:prstGeom prst="rect">
            <a:avLst/>
          </a:prstGeom>
        </p:spPr>
        <p:txBody>
          <a:bodyPr anchor="t" rtlCol="false" tIns="0" lIns="0" bIns="0" rIns="0">
            <a:spAutoFit/>
          </a:bodyPr>
          <a:lstStyle/>
          <a:p>
            <a:pPr marL="0" indent="0" lvl="0">
              <a:lnSpc>
                <a:spcPts val="3509"/>
              </a:lnSpc>
            </a:pPr>
            <a:r>
              <a:rPr lang="en-US" sz="2699">
                <a:solidFill>
                  <a:srgbClr val="FFFFFF"/>
                </a:solidFill>
                <a:latin typeface="Montserrat"/>
              </a:rPr>
              <a:t>Conclusion</a:t>
            </a:r>
          </a:p>
        </p:txBody>
      </p:sp>
      <p:sp>
        <p:nvSpPr>
          <p:cNvPr name="TextBox 34" id="34"/>
          <p:cNvSpPr txBox="true"/>
          <p:nvPr/>
        </p:nvSpPr>
        <p:spPr>
          <a:xfrm rot="0">
            <a:off x="10040041" y="7917391"/>
            <a:ext cx="1102650" cy="552450"/>
          </a:xfrm>
          <a:prstGeom prst="rect">
            <a:avLst/>
          </a:prstGeom>
        </p:spPr>
        <p:txBody>
          <a:bodyPr anchor="t" rtlCol="false" tIns="0" lIns="0" bIns="0" rIns="0">
            <a:spAutoFit/>
          </a:bodyPr>
          <a:lstStyle/>
          <a:p>
            <a:pPr algn="ctr">
              <a:lnSpc>
                <a:spcPts val="4320"/>
              </a:lnSpc>
            </a:pPr>
            <a:r>
              <a:rPr lang="en-US" sz="3600">
                <a:solidFill>
                  <a:srgbClr val="FFFFFF"/>
                </a:solidFill>
                <a:latin typeface="Gliker SemiBold"/>
              </a:rPr>
              <a:t>5</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EAEAEA"/>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984" t="0" r="1337" b="46491"/>
          <a:stretch>
            <a:fillRect/>
          </a:stretch>
        </p:blipFill>
        <p:spPr>
          <a:xfrm flipH="false" flipV="false" rot="0">
            <a:off x="5322094" y="1872397"/>
            <a:ext cx="7643813" cy="6542206"/>
          </a:xfrm>
          <a:prstGeom prst="rect">
            <a:avLst/>
          </a:prstGeom>
        </p:spPr>
      </p:pic>
      <p:sp>
        <p:nvSpPr>
          <p:cNvPr name="TextBox 3" id="3"/>
          <p:cNvSpPr txBox="true"/>
          <p:nvPr/>
        </p:nvSpPr>
        <p:spPr>
          <a:xfrm rot="0">
            <a:off x="5626059" y="3865650"/>
            <a:ext cx="7035882" cy="3133725"/>
          </a:xfrm>
          <a:prstGeom prst="rect">
            <a:avLst/>
          </a:prstGeom>
        </p:spPr>
        <p:txBody>
          <a:bodyPr anchor="t" rtlCol="false" tIns="0" lIns="0" bIns="0" rIns="0">
            <a:spAutoFit/>
          </a:bodyPr>
          <a:lstStyle/>
          <a:p>
            <a:pPr algn="ctr">
              <a:lnSpc>
                <a:spcPts val="12000"/>
              </a:lnSpc>
            </a:pPr>
            <a:r>
              <a:rPr lang="en-US" sz="12000">
                <a:solidFill>
                  <a:srgbClr val="2E2E2E"/>
                </a:solidFill>
                <a:latin typeface="Gliker SemiBold"/>
              </a:rPr>
              <a:t>THANK</a:t>
            </a:r>
          </a:p>
          <a:p>
            <a:pPr algn="ctr">
              <a:lnSpc>
                <a:spcPts val="12000"/>
              </a:lnSpc>
            </a:pPr>
            <a:r>
              <a:rPr lang="en-US" sz="12000">
                <a:solidFill>
                  <a:srgbClr val="2E2E2E"/>
                </a:solidFill>
                <a:latin typeface="Gliker SemiBold"/>
              </a:rPr>
              <a:t>YOU!</a:t>
            </a:r>
          </a:p>
        </p:txBody>
      </p:sp>
      <p:pic>
        <p:nvPicPr>
          <p:cNvPr name="Picture 4" id="4"/>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1688196" y="6448285"/>
            <a:ext cx="2555421" cy="2555421"/>
          </a:xfrm>
          <a:prstGeom prst="rect">
            <a:avLst/>
          </a:prstGeom>
        </p:spPr>
      </p:pic>
      <p:pic>
        <p:nvPicPr>
          <p:cNvPr name="Picture 5" id="5"/>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true" flipV="false" rot="0">
            <a:off x="1611336" y="3355422"/>
            <a:ext cx="4653400" cy="10984421"/>
          </a:xfrm>
          <a:prstGeom prst="rect">
            <a:avLst/>
          </a:prstGeom>
        </p:spPr>
      </p:pic>
      <p:sp>
        <p:nvSpPr>
          <p:cNvPr name="TextBox 6" id="6"/>
          <p:cNvSpPr txBox="true"/>
          <p:nvPr/>
        </p:nvSpPr>
        <p:spPr>
          <a:xfrm rot="0">
            <a:off x="12198218" y="7136399"/>
            <a:ext cx="1916377" cy="1160145"/>
          </a:xfrm>
          <a:prstGeom prst="rect">
            <a:avLst/>
          </a:prstGeom>
        </p:spPr>
        <p:txBody>
          <a:bodyPr anchor="t" rtlCol="false" tIns="0" lIns="0" bIns="0" rIns="0">
            <a:spAutoFit/>
          </a:bodyPr>
          <a:lstStyle/>
          <a:p>
            <a:pPr marL="0" indent="0" lvl="0">
              <a:lnSpc>
                <a:spcPts val="3120"/>
              </a:lnSpc>
            </a:pPr>
            <a:r>
              <a:rPr lang="en-US" sz="2400">
                <a:solidFill>
                  <a:srgbClr val="FFFFFF"/>
                </a:solidFill>
                <a:latin typeface="Montserrat"/>
              </a:rPr>
              <a:t>Have a great day ahead.</a:t>
            </a:r>
          </a:p>
        </p:txBody>
      </p:sp>
      <p:pic>
        <p:nvPicPr>
          <p:cNvPr name="Picture 7" id="7"/>
          <p:cNvPicPr>
            <a:picLocks noChangeAspect="true"/>
          </p:cNvPicPr>
          <p:nvPr/>
        </p:nvPicPr>
        <p:blipFill>
          <a:blip r:embed="rId8"/>
          <a:srcRect l="0" t="0" r="0" b="0"/>
          <a:stretch>
            <a:fillRect/>
          </a:stretch>
        </p:blipFill>
        <p:spPr>
          <a:xfrm flipH="false" flipV="false" rot="0">
            <a:off x="7423540" y="1669526"/>
            <a:ext cx="433500" cy="1279706"/>
          </a:xfrm>
          <a:prstGeom prst="rect">
            <a:avLst/>
          </a:prstGeom>
        </p:spPr>
      </p:pic>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10035" r="0" b="10035"/>
          <a:stretch>
            <a:fillRect/>
          </a:stretch>
        </p:blipFill>
        <p:spPr>
          <a:xfrm>
            <a:off x="0" y="0"/>
            <a:ext cx="18288000" cy="10287000"/>
          </a:xfrm>
          <a:prstGeom prst="rect">
            <a:avLst/>
          </a:prstGeom>
        </p:spPr>
      </p:pic>
      <p:pic>
        <p:nvPicPr>
          <p:cNvPr name="Picture 3" id="3"/>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1855" t="0" r="1337" b="40128"/>
          <a:stretch>
            <a:fillRect/>
          </a:stretch>
        </p:blipFill>
        <p:spPr>
          <a:xfrm flipH="false" flipV="false" rot="0">
            <a:off x="590156" y="1136454"/>
            <a:ext cx="8861553" cy="8475010"/>
          </a:xfrm>
          <a:prstGeom prst="rect">
            <a:avLst/>
          </a:prstGeom>
        </p:spPr>
      </p:pic>
      <p:pic>
        <p:nvPicPr>
          <p:cNvPr name="Picture 4" id="4"/>
          <p:cNvPicPr>
            <a:picLocks noChangeAspect="true"/>
          </p:cNvPicPr>
          <p:nvPr/>
        </p:nvPicPr>
        <p:blipFill>
          <a:blip r:embed="rId5"/>
          <a:srcRect l="0" t="0" r="0" b="0"/>
          <a:stretch>
            <a:fillRect/>
          </a:stretch>
        </p:blipFill>
        <p:spPr>
          <a:xfrm flipH="false" flipV="false" rot="-316524">
            <a:off x="9974884" y="948580"/>
            <a:ext cx="3640217" cy="4432532"/>
          </a:xfrm>
          <a:prstGeom prst="rect">
            <a:avLst/>
          </a:prstGeom>
        </p:spPr>
      </p:pic>
      <p:pic>
        <p:nvPicPr>
          <p:cNvPr name="Picture 5" id="5"/>
          <p:cNvPicPr>
            <a:picLocks noChangeAspect="true"/>
          </p:cNvPicPr>
          <p:nvPr/>
        </p:nvPicPr>
        <p:blipFill>
          <a:blip r:embed="rId6"/>
          <a:srcRect l="17766" t="0" r="17766" b="0"/>
          <a:stretch>
            <a:fillRect/>
          </a:stretch>
        </p:blipFill>
        <p:spPr>
          <a:xfrm flipH="false" flipV="false" rot="-316524">
            <a:off x="10111456" y="1126833"/>
            <a:ext cx="3295243" cy="3411985"/>
          </a:xfrm>
          <a:prstGeom prst="rect">
            <a:avLst/>
          </a:prstGeom>
        </p:spPr>
      </p:pic>
      <p:pic>
        <p:nvPicPr>
          <p:cNvPr name="Picture 6" id="6"/>
          <p:cNvPicPr>
            <a:picLocks noChangeAspect="true"/>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0" t="0" r="0" b="0"/>
          <a:stretch>
            <a:fillRect/>
          </a:stretch>
        </p:blipFill>
        <p:spPr>
          <a:xfrm flipH="true" flipV="false" rot="-818689">
            <a:off x="9046715" y="5783937"/>
            <a:ext cx="2209144" cy="1112856"/>
          </a:xfrm>
          <a:prstGeom prst="rect">
            <a:avLst/>
          </a:prstGeom>
        </p:spPr>
      </p:pic>
      <p:pic>
        <p:nvPicPr>
          <p:cNvPr name="Picture 7" id="7"/>
          <p:cNvPicPr>
            <a:picLocks noChangeAspect="true"/>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l="0" t="0" r="0" b="0"/>
          <a:stretch>
            <a:fillRect/>
          </a:stretch>
        </p:blipFill>
        <p:spPr>
          <a:xfrm flipH="false" flipV="false" rot="435506">
            <a:off x="10622485" y="717247"/>
            <a:ext cx="1920111" cy="530649"/>
          </a:xfrm>
          <a:prstGeom prst="rect">
            <a:avLst/>
          </a:prstGeom>
        </p:spPr>
      </p:pic>
      <p:pic>
        <p:nvPicPr>
          <p:cNvPr name="Picture 8" id="8"/>
          <p:cNvPicPr>
            <a:picLocks noChangeAspect="true"/>
          </p:cNvPicPr>
          <p:nvPr/>
        </p:nvPicPr>
        <p:blipFill>
          <a:blip r:embed="rId11"/>
          <a:srcRect l="0" t="0" r="0" b="0"/>
          <a:stretch>
            <a:fillRect/>
          </a:stretch>
        </p:blipFill>
        <p:spPr>
          <a:xfrm flipH="false" flipV="false" rot="0">
            <a:off x="1866542" y="342719"/>
            <a:ext cx="433500" cy="1279706"/>
          </a:xfrm>
          <a:prstGeom prst="rect">
            <a:avLst/>
          </a:prstGeom>
        </p:spPr>
      </p:pic>
      <p:sp>
        <p:nvSpPr>
          <p:cNvPr name="TextBox 9" id="9"/>
          <p:cNvSpPr txBox="true"/>
          <p:nvPr/>
        </p:nvSpPr>
        <p:spPr>
          <a:xfrm rot="0">
            <a:off x="1672352" y="2107571"/>
            <a:ext cx="7471648" cy="1057275"/>
          </a:xfrm>
          <a:prstGeom prst="rect">
            <a:avLst/>
          </a:prstGeom>
        </p:spPr>
        <p:txBody>
          <a:bodyPr anchor="t" rtlCol="false" tIns="0" lIns="0" bIns="0" rIns="0">
            <a:spAutoFit/>
          </a:bodyPr>
          <a:lstStyle/>
          <a:p>
            <a:pPr>
              <a:lnSpc>
                <a:spcPts val="8399"/>
              </a:lnSpc>
            </a:pPr>
            <a:r>
              <a:rPr lang="en-US" sz="6999">
                <a:solidFill>
                  <a:srgbClr val="2E2E2E"/>
                </a:solidFill>
                <a:latin typeface="Gliker SemiBold"/>
              </a:rPr>
              <a:t>INTRODUCTION</a:t>
            </a:r>
          </a:p>
        </p:txBody>
      </p:sp>
      <p:sp>
        <p:nvSpPr>
          <p:cNvPr name="TextBox 10" id="10"/>
          <p:cNvSpPr txBox="true"/>
          <p:nvPr/>
        </p:nvSpPr>
        <p:spPr>
          <a:xfrm rot="0">
            <a:off x="1672352" y="3982674"/>
            <a:ext cx="6360215" cy="1353185"/>
          </a:xfrm>
          <a:prstGeom prst="rect">
            <a:avLst/>
          </a:prstGeom>
        </p:spPr>
        <p:txBody>
          <a:bodyPr anchor="t" rtlCol="false" tIns="0" lIns="0" bIns="0" rIns="0">
            <a:spAutoFit/>
          </a:bodyPr>
          <a:lstStyle/>
          <a:p>
            <a:pPr marL="0" indent="0" lvl="0">
              <a:lnSpc>
                <a:spcPts val="3640"/>
              </a:lnSpc>
            </a:pPr>
            <a:r>
              <a:rPr lang="en-US" sz="2600">
                <a:solidFill>
                  <a:srgbClr val="3F5896"/>
                </a:solidFill>
                <a:latin typeface="Montserrat Bold"/>
              </a:rPr>
              <a:t>For Who ?</a:t>
            </a:r>
            <a:r>
              <a:rPr lang="en-US" sz="2600">
                <a:solidFill>
                  <a:srgbClr val="BD0E0E"/>
                </a:solidFill>
                <a:latin typeface="Montserrat Bold"/>
              </a:rPr>
              <a:t> </a:t>
            </a:r>
            <a:r>
              <a:rPr lang="en-US" sz="2600">
                <a:solidFill>
                  <a:srgbClr val="000000"/>
                </a:solidFill>
                <a:latin typeface="Montserrat"/>
              </a:rPr>
              <a:t>A major technology retail company that sells Apple's products in 5 different portuguese stores.</a:t>
            </a:r>
          </a:p>
        </p:txBody>
      </p:sp>
      <p:sp>
        <p:nvSpPr>
          <p:cNvPr name="TextBox 11" id="11"/>
          <p:cNvSpPr txBox="true"/>
          <p:nvPr/>
        </p:nvSpPr>
        <p:spPr>
          <a:xfrm rot="0">
            <a:off x="1672352" y="5788476"/>
            <a:ext cx="6360215" cy="1353185"/>
          </a:xfrm>
          <a:prstGeom prst="rect">
            <a:avLst/>
          </a:prstGeom>
        </p:spPr>
        <p:txBody>
          <a:bodyPr anchor="t" rtlCol="false" tIns="0" lIns="0" bIns="0" rIns="0">
            <a:spAutoFit/>
          </a:bodyPr>
          <a:lstStyle/>
          <a:p>
            <a:pPr marL="0" indent="0" lvl="0">
              <a:lnSpc>
                <a:spcPts val="3640"/>
              </a:lnSpc>
            </a:pPr>
            <a:r>
              <a:rPr lang="en-US" sz="2600">
                <a:solidFill>
                  <a:srgbClr val="3F5896"/>
                </a:solidFill>
                <a:latin typeface="Montserrat Bold"/>
              </a:rPr>
              <a:t>For what Goal ?</a:t>
            </a:r>
            <a:r>
              <a:rPr lang="en-US" sz="2600">
                <a:solidFill>
                  <a:srgbClr val="BD0E0E"/>
                </a:solidFill>
                <a:latin typeface="Montserrat Bold"/>
              </a:rPr>
              <a:t> </a:t>
            </a:r>
            <a:r>
              <a:rPr lang="en-US" sz="2600">
                <a:solidFill>
                  <a:srgbClr val="000000"/>
                </a:solidFill>
                <a:latin typeface="Montserrat"/>
              </a:rPr>
              <a:t> Provide them with a solution that will give them a daily view of their product sales and cost</a:t>
            </a:r>
          </a:p>
        </p:txBody>
      </p:sp>
      <p:sp>
        <p:nvSpPr>
          <p:cNvPr name="TextBox 12" id="12"/>
          <p:cNvSpPr txBox="true"/>
          <p:nvPr/>
        </p:nvSpPr>
        <p:spPr>
          <a:xfrm rot="0">
            <a:off x="1672352" y="7772111"/>
            <a:ext cx="6360215" cy="895985"/>
          </a:xfrm>
          <a:prstGeom prst="rect">
            <a:avLst/>
          </a:prstGeom>
        </p:spPr>
        <p:txBody>
          <a:bodyPr anchor="t" rtlCol="false" tIns="0" lIns="0" bIns="0" rIns="0">
            <a:spAutoFit/>
          </a:bodyPr>
          <a:lstStyle/>
          <a:p>
            <a:pPr marL="0" indent="0" lvl="0">
              <a:lnSpc>
                <a:spcPts val="3640"/>
              </a:lnSpc>
            </a:pPr>
            <a:r>
              <a:rPr lang="en-US" sz="2600">
                <a:solidFill>
                  <a:srgbClr val="3F5896"/>
                </a:solidFill>
                <a:latin typeface="Montserrat Bold"/>
              </a:rPr>
              <a:t>PART 1 -</a:t>
            </a:r>
            <a:r>
              <a:rPr lang="en-US" sz="2600">
                <a:solidFill>
                  <a:srgbClr val="BD0E0E"/>
                </a:solidFill>
                <a:latin typeface="Montserrat Bold"/>
              </a:rPr>
              <a:t> </a:t>
            </a:r>
            <a:r>
              <a:rPr lang="en-US" sz="2600">
                <a:solidFill>
                  <a:srgbClr val="000000"/>
                </a:solidFill>
                <a:latin typeface="Montserrat"/>
              </a:rPr>
              <a:t> initial phase of cleaning data and creating a Dimensional Model </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EAEAEA"/>
        </a:solidFill>
      </p:bgPr>
    </p:bg>
    <p:spTree>
      <p:nvGrpSpPr>
        <p:cNvPr id="1" name=""/>
        <p:cNvGrpSpPr/>
        <p:nvPr/>
      </p:nvGrpSpPr>
      <p:grpSpPr>
        <a:xfrm>
          <a:off x="0" y="0"/>
          <a:ext cx="0" cy="0"/>
          <a:chOff x="0" y="0"/>
          <a:chExt cx="0" cy="0"/>
        </a:xfrm>
      </p:grpSpPr>
      <p:grpSp>
        <p:nvGrpSpPr>
          <p:cNvPr name="Group 2" id="2"/>
          <p:cNvGrpSpPr/>
          <p:nvPr/>
        </p:nvGrpSpPr>
        <p:grpSpPr>
          <a:xfrm rot="0">
            <a:off x="11736374" y="1511775"/>
            <a:ext cx="3240351" cy="6862823"/>
            <a:chOff x="0" y="0"/>
            <a:chExt cx="878912" cy="1861471"/>
          </a:xfrm>
        </p:grpSpPr>
        <p:sp>
          <p:nvSpPr>
            <p:cNvPr name="Freeform 3" id="3"/>
            <p:cNvSpPr/>
            <p:nvPr/>
          </p:nvSpPr>
          <p:spPr>
            <a:xfrm>
              <a:off x="0" y="0"/>
              <a:ext cx="878912" cy="1861471"/>
            </a:xfrm>
            <a:custGeom>
              <a:avLst/>
              <a:gdLst/>
              <a:ahLst/>
              <a:cxnLst/>
              <a:rect r="r" b="b" t="t" l="l"/>
              <a:pathLst>
                <a:path h="1861471" w="878912">
                  <a:moveTo>
                    <a:pt x="0" y="0"/>
                  </a:moveTo>
                  <a:lnTo>
                    <a:pt x="878912" y="0"/>
                  </a:lnTo>
                  <a:lnTo>
                    <a:pt x="878912" y="1861471"/>
                  </a:lnTo>
                  <a:lnTo>
                    <a:pt x="0" y="1861471"/>
                  </a:lnTo>
                  <a:close/>
                </a:path>
              </a:pathLst>
            </a:custGeom>
            <a:solidFill>
              <a:srgbClr val="FFFFFF"/>
            </a:solidFill>
          </p:spPr>
        </p:sp>
      </p:grpSp>
      <p:pic>
        <p:nvPicPr>
          <p:cNvPr name="Picture 4" id="4"/>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5400000">
            <a:off x="4213686" y="250658"/>
            <a:ext cx="6862823" cy="9385058"/>
          </a:xfrm>
          <a:prstGeom prst="rect">
            <a:avLst/>
          </a:prstGeom>
        </p:spPr>
      </p:pic>
      <p:pic>
        <p:nvPicPr>
          <p:cNvPr name="Picture 5" id="5"/>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0">
            <a:off x="7913025" y="1111148"/>
            <a:ext cx="2461951" cy="801253"/>
          </a:xfrm>
          <a:prstGeom prst="rect">
            <a:avLst/>
          </a:prstGeom>
        </p:spPr>
      </p:pic>
      <p:pic>
        <p:nvPicPr>
          <p:cNvPr name="Picture 6" id="6"/>
          <p:cNvPicPr>
            <a:picLocks noChangeAspect="true"/>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0" t="0" r="0" b="0"/>
          <a:stretch>
            <a:fillRect/>
          </a:stretch>
        </p:blipFill>
        <p:spPr>
          <a:xfrm flipH="false" flipV="false" rot="0">
            <a:off x="1028700" y="4943187"/>
            <a:ext cx="5419094" cy="5005272"/>
          </a:xfrm>
          <a:prstGeom prst="rect">
            <a:avLst/>
          </a:prstGeom>
        </p:spPr>
      </p:pic>
      <p:sp>
        <p:nvSpPr>
          <p:cNvPr name="TextBox 7" id="7"/>
          <p:cNvSpPr txBox="true"/>
          <p:nvPr/>
        </p:nvSpPr>
        <p:spPr>
          <a:xfrm rot="0">
            <a:off x="4771035" y="3366482"/>
            <a:ext cx="8745930" cy="3277235"/>
          </a:xfrm>
          <a:prstGeom prst="rect">
            <a:avLst/>
          </a:prstGeom>
        </p:spPr>
        <p:txBody>
          <a:bodyPr anchor="t" rtlCol="false" tIns="0" lIns="0" bIns="0" rIns="0">
            <a:spAutoFit/>
          </a:bodyPr>
          <a:lstStyle/>
          <a:p>
            <a:pPr algn="ctr">
              <a:lnSpc>
                <a:spcPts val="6399"/>
              </a:lnSpc>
            </a:pPr>
            <a:r>
              <a:rPr lang="en-US" sz="6399">
                <a:solidFill>
                  <a:srgbClr val="2E2E2E"/>
                </a:solidFill>
                <a:latin typeface="Gliker SemiBold"/>
              </a:rPr>
              <a:t>- 2 - </a:t>
            </a:r>
          </a:p>
          <a:p>
            <a:pPr algn="ctr">
              <a:lnSpc>
                <a:spcPts val="6399"/>
              </a:lnSpc>
            </a:pPr>
            <a:r>
              <a:rPr lang="en-US" sz="6399">
                <a:solidFill>
                  <a:srgbClr val="2E2E2E"/>
                </a:solidFill>
                <a:latin typeface="Gliker SemiBold"/>
              </a:rPr>
              <a:t>BUSINESS CONTEXT AND UNDERSTANDING</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EAEAEA"/>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44499" t="0" r="0" b="0"/>
          <a:stretch>
            <a:fillRect/>
          </a:stretch>
        </p:blipFill>
        <p:spPr>
          <a:xfrm flipH="false" flipV="false" rot="-5400000">
            <a:off x="4312062" y="-1044317"/>
            <a:ext cx="2831988" cy="6978022"/>
          </a:xfrm>
          <a:prstGeom prst="rect">
            <a:avLst/>
          </a:prstGeom>
        </p:spPr>
      </p:pic>
      <p:grpSp>
        <p:nvGrpSpPr>
          <p:cNvPr name="Group 3" id="3"/>
          <p:cNvGrpSpPr/>
          <p:nvPr/>
        </p:nvGrpSpPr>
        <p:grpSpPr>
          <a:xfrm rot="0">
            <a:off x="2760527" y="4830585"/>
            <a:ext cx="12766947" cy="1142487"/>
            <a:chOff x="0" y="0"/>
            <a:chExt cx="60769551" cy="5438140"/>
          </a:xfrm>
        </p:grpSpPr>
        <p:sp>
          <p:nvSpPr>
            <p:cNvPr name="Freeform 4" id="4"/>
            <p:cNvSpPr/>
            <p:nvPr/>
          </p:nvSpPr>
          <p:spPr>
            <a:xfrm>
              <a:off x="27940" y="0"/>
              <a:ext cx="60713673" cy="5438140"/>
            </a:xfrm>
            <a:custGeom>
              <a:avLst/>
              <a:gdLst/>
              <a:ahLst/>
              <a:cxnLst/>
              <a:rect r="r" b="b" t="t" l="l"/>
              <a:pathLst>
                <a:path h="5438140" w="60713673">
                  <a:moveTo>
                    <a:pt x="60713673" y="2719070"/>
                  </a:moveTo>
                  <a:cubicBezTo>
                    <a:pt x="60688273" y="2743200"/>
                    <a:pt x="60309810" y="3116580"/>
                    <a:pt x="60309810" y="3509010"/>
                  </a:cubicBezTo>
                  <a:lnTo>
                    <a:pt x="60308538" y="3509010"/>
                  </a:lnTo>
                  <a:lnTo>
                    <a:pt x="60308538" y="4631690"/>
                  </a:lnTo>
                  <a:cubicBezTo>
                    <a:pt x="60308538" y="5058410"/>
                    <a:pt x="59977073" y="5406390"/>
                    <a:pt x="59557973" y="5435600"/>
                  </a:cubicBezTo>
                  <a:cubicBezTo>
                    <a:pt x="59549081" y="5436870"/>
                    <a:pt x="59540188" y="5436870"/>
                    <a:pt x="59531302" y="5436870"/>
                  </a:cubicBezTo>
                  <a:cubicBezTo>
                    <a:pt x="59521138" y="5438140"/>
                    <a:pt x="59512252" y="5438140"/>
                    <a:pt x="59502088" y="5438140"/>
                  </a:cubicBezTo>
                  <a:lnTo>
                    <a:pt x="1210310" y="5438140"/>
                  </a:lnTo>
                  <a:cubicBezTo>
                    <a:pt x="1200150" y="5438140"/>
                    <a:pt x="1191260" y="5436870"/>
                    <a:pt x="1181100" y="5436870"/>
                  </a:cubicBezTo>
                  <a:cubicBezTo>
                    <a:pt x="1172210" y="5436870"/>
                    <a:pt x="1163320" y="5435600"/>
                    <a:pt x="1154430" y="5435600"/>
                  </a:cubicBezTo>
                  <a:cubicBezTo>
                    <a:pt x="735330" y="5407660"/>
                    <a:pt x="403860" y="5058410"/>
                    <a:pt x="403860" y="4631690"/>
                  </a:cubicBezTo>
                  <a:lnTo>
                    <a:pt x="403860" y="3509010"/>
                  </a:lnTo>
                  <a:cubicBezTo>
                    <a:pt x="403860" y="3116580"/>
                    <a:pt x="24130" y="2743200"/>
                    <a:pt x="0" y="2719070"/>
                  </a:cubicBezTo>
                  <a:cubicBezTo>
                    <a:pt x="24130" y="2694940"/>
                    <a:pt x="403860" y="2321560"/>
                    <a:pt x="403860" y="1929130"/>
                  </a:cubicBezTo>
                  <a:lnTo>
                    <a:pt x="405130" y="1929130"/>
                  </a:lnTo>
                  <a:lnTo>
                    <a:pt x="405130" y="806450"/>
                  </a:lnTo>
                  <a:cubicBezTo>
                    <a:pt x="405130" y="379730"/>
                    <a:pt x="736600" y="31750"/>
                    <a:pt x="1155700" y="2540"/>
                  </a:cubicBezTo>
                  <a:cubicBezTo>
                    <a:pt x="1164590" y="1270"/>
                    <a:pt x="1173480" y="1270"/>
                    <a:pt x="1182370" y="1270"/>
                  </a:cubicBezTo>
                  <a:cubicBezTo>
                    <a:pt x="1192530" y="0"/>
                    <a:pt x="1201420" y="0"/>
                    <a:pt x="1211580" y="0"/>
                  </a:cubicBezTo>
                  <a:lnTo>
                    <a:pt x="59503360" y="0"/>
                  </a:lnTo>
                  <a:cubicBezTo>
                    <a:pt x="59513523" y="0"/>
                    <a:pt x="59522410" y="1270"/>
                    <a:pt x="59532573" y="1270"/>
                  </a:cubicBezTo>
                  <a:cubicBezTo>
                    <a:pt x="59541460" y="1270"/>
                    <a:pt x="59550352" y="2540"/>
                    <a:pt x="59559238" y="2540"/>
                  </a:cubicBezTo>
                  <a:cubicBezTo>
                    <a:pt x="59978338" y="30480"/>
                    <a:pt x="60309810" y="379730"/>
                    <a:pt x="60309810" y="806450"/>
                  </a:cubicBezTo>
                  <a:lnTo>
                    <a:pt x="60309810" y="1929130"/>
                  </a:lnTo>
                  <a:cubicBezTo>
                    <a:pt x="60309810" y="2321560"/>
                    <a:pt x="60688273" y="2694940"/>
                    <a:pt x="60713673" y="2719070"/>
                  </a:cubicBezTo>
                  <a:close/>
                </a:path>
              </a:pathLst>
            </a:custGeom>
            <a:solidFill>
              <a:srgbClr val="3F5896"/>
            </a:solidFill>
          </p:spPr>
        </p:sp>
      </p:grpSp>
      <p:sp>
        <p:nvSpPr>
          <p:cNvPr name="TextBox 5" id="5"/>
          <p:cNvSpPr txBox="true"/>
          <p:nvPr/>
        </p:nvSpPr>
        <p:spPr>
          <a:xfrm rot="0">
            <a:off x="4330727" y="5171959"/>
            <a:ext cx="8060861" cy="440690"/>
          </a:xfrm>
          <a:prstGeom prst="rect">
            <a:avLst/>
          </a:prstGeom>
        </p:spPr>
        <p:txBody>
          <a:bodyPr anchor="t" rtlCol="false" tIns="0" lIns="0" bIns="0" rIns="0">
            <a:spAutoFit/>
          </a:bodyPr>
          <a:lstStyle/>
          <a:p>
            <a:pPr marL="0" indent="0" lvl="0">
              <a:lnSpc>
                <a:spcPts val="3639"/>
              </a:lnSpc>
            </a:pPr>
            <a:r>
              <a:rPr lang="en-US" sz="2799">
                <a:solidFill>
                  <a:srgbClr val="FFFFFF"/>
                </a:solidFill>
                <a:latin typeface="Montserrat"/>
              </a:rPr>
              <a:t>Sales performance of the business</a:t>
            </a:r>
          </a:p>
        </p:txBody>
      </p:sp>
      <p:grpSp>
        <p:nvGrpSpPr>
          <p:cNvPr name="Group 6" id="6"/>
          <p:cNvGrpSpPr/>
          <p:nvPr/>
        </p:nvGrpSpPr>
        <p:grpSpPr>
          <a:xfrm rot="0">
            <a:off x="3213613" y="5056011"/>
            <a:ext cx="691635" cy="691635"/>
            <a:chOff x="0" y="0"/>
            <a:chExt cx="6350000" cy="6350000"/>
          </a:xfrm>
        </p:grpSpPr>
        <p:sp>
          <p:nvSpPr>
            <p:cNvPr name="Freeform 7" id="7"/>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3615F"/>
            </a:solidFill>
          </p:spPr>
        </p:sp>
      </p:grpSp>
      <p:sp>
        <p:nvSpPr>
          <p:cNvPr name="TextBox 8" id="8"/>
          <p:cNvSpPr txBox="true"/>
          <p:nvPr/>
        </p:nvSpPr>
        <p:spPr>
          <a:xfrm rot="0">
            <a:off x="3213613" y="5231555"/>
            <a:ext cx="691635" cy="361950"/>
          </a:xfrm>
          <a:prstGeom prst="rect">
            <a:avLst/>
          </a:prstGeom>
        </p:spPr>
        <p:txBody>
          <a:bodyPr anchor="t" rtlCol="false" tIns="0" lIns="0" bIns="0" rIns="0">
            <a:spAutoFit/>
          </a:bodyPr>
          <a:lstStyle/>
          <a:p>
            <a:pPr algn="ctr">
              <a:lnSpc>
                <a:spcPts val="2879"/>
              </a:lnSpc>
            </a:pPr>
            <a:r>
              <a:rPr lang="en-US" sz="2400">
                <a:solidFill>
                  <a:srgbClr val="FFFFFF"/>
                </a:solidFill>
                <a:latin typeface="Gliker SemiBold"/>
              </a:rPr>
              <a:t>1</a:t>
            </a:r>
          </a:p>
        </p:txBody>
      </p:sp>
      <p:grpSp>
        <p:nvGrpSpPr>
          <p:cNvPr name="Group 9" id="9"/>
          <p:cNvGrpSpPr/>
          <p:nvPr/>
        </p:nvGrpSpPr>
        <p:grpSpPr>
          <a:xfrm rot="0">
            <a:off x="2760527" y="6254648"/>
            <a:ext cx="12766947" cy="1142487"/>
            <a:chOff x="0" y="0"/>
            <a:chExt cx="60769551" cy="5438140"/>
          </a:xfrm>
        </p:grpSpPr>
        <p:sp>
          <p:nvSpPr>
            <p:cNvPr name="Freeform 10" id="10"/>
            <p:cNvSpPr/>
            <p:nvPr/>
          </p:nvSpPr>
          <p:spPr>
            <a:xfrm>
              <a:off x="27940" y="0"/>
              <a:ext cx="60713673" cy="5438140"/>
            </a:xfrm>
            <a:custGeom>
              <a:avLst/>
              <a:gdLst/>
              <a:ahLst/>
              <a:cxnLst/>
              <a:rect r="r" b="b" t="t" l="l"/>
              <a:pathLst>
                <a:path h="5438140" w="60713673">
                  <a:moveTo>
                    <a:pt x="60713673" y="2719070"/>
                  </a:moveTo>
                  <a:cubicBezTo>
                    <a:pt x="60688273" y="2743200"/>
                    <a:pt x="60309810" y="3116580"/>
                    <a:pt x="60309810" y="3509010"/>
                  </a:cubicBezTo>
                  <a:lnTo>
                    <a:pt x="60308538" y="3509010"/>
                  </a:lnTo>
                  <a:lnTo>
                    <a:pt x="60308538" y="4631690"/>
                  </a:lnTo>
                  <a:cubicBezTo>
                    <a:pt x="60308538" y="5058410"/>
                    <a:pt x="59977073" y="5406390"/>
                    <a:pt x="59557973" y="5435600"/>
                  </a:cubicBezTo>
                  <a:cubicBezTo>
                    <a:pt x="59549081" y="5436870"/>
                    <a:pt x="59540188" y="5436870"/>
                    <a:pt x="59531302" y="5436870"/>
                  </a:cubicBezTo>
                  <a:cubicBezTo>
                    <a:pt x="59521138" y="5438140"/>
                    <a:pt x="59512252" y="5438140"/>
                    <a:pt x="59502088" y="5438140"/>
                  </a:cubicBezTo>
                  <a:lnTo>
                    <a:pt x="1210310" y="5438140"/>
                  </a:lnTo>
                  <a:cubicBezTo>
                    <a:pt x="1200150" y="5438140"/>
                    <a:pt x="1191260" y="5436870"/>
                    <a:pt x="1181100" y="5436870"/>
                  </a:cubicBezTo>
                  <a:cubicBezTo>
                    <a:pt x="1172210" y="5436870"/>
                    <a:pt x="1163320" y="5435600"/>
                    <a:pt x="1154430" y="5435600"/>
                  </a:cubicBezTo>
                  <a:cubicBezTo>
                    <a:pt x="735330" y="5407660"/>
                    <a:pt x="403860" y="5058410"/>
                    <a:pt x="403860" y="4631690"/>
                  </a:cubicBezTo>
                  <a:lnTo>
                    <a:pt x="403860" y="3509010"/>
                  </a:lnTo>
                  <a:cubicBezTo>
                    <a:pt x="403860" y="3116580"/>
                    <a:pt x="24130" y="2743200"/>
                    <a:pt x="0" y="2719070"/>
                  </a:cubicBezTo>
                  <a:cubicBezTo>
                    <a:pt x="24130" y="2694940"/>
                    <a:pt x="403860" y="2321560"/>
                    <a:pt x="403860" y="1929130"/>
                  </a:cubicBezTo>
                  <a:lnTo>
                    <a:pt x="405130" y="1929130"/>
                  </a:lnTo>
                  <a:lnTo>
                    <a:pt x="405130" y="806450"/>
                  </a:lnTo>
                  <a:cubicBezTo>
                    <a:pt x="405130" y="379730"/>
                    <a:pt x="736600" y="31750"/>
                    <a:pt x="1155700" y="2540"/>
                  </a:cubicBezTo>
                  <a:cubicBezTo>
                    <a:pt x="1164590" y="1270"/>
                    <a:pt x="1173480" y="1270"/>
                    <a:pt x="1182370" y="1270"/>
                  </a:cubicBezTo>
                  <a:cubicBezTo>
                    <a:pt x="1192530" y="0"/>
                    <a:pt x="1201420" y="0"/>
                    <a:pt x="1211580" y="0"/>
                  </a:cubicBezTo>
                  <a:lnTo>
                    <a:pt x="59503360" y="0"/>
                  </a:lnTo>
                  <a:cubicBezTo>
                    <a:pt x="59513523" y="0"/>
                    <a:pt x="59522410" y="1270"/>
                    <a:pt x="59532573" y="1270"/>
                  </a:cubicBezTo>
                  <a:cubicBezTo>
                    <a:pt x="59541460" y="1270"/>
                    <a:pt x="59550352" y="2540"/>
                    <a:pt x="59559238" y="2540"/>
                  </a:cubicBezTo>
                  <a:cubicBezTo>
                    <a:pt x="59978338" y="30480"/>
                    <a:pt x="60309810" y="379730"/>
                    <a:pt x="60309810" y="806450"/>
                  </a:cubicBezTo>
                  <a:lnTo>
                    <a:pt x="60309810" y="1929130"/>
                  </a:lnTo>
                  <a:cubicBezTo>
                    <a:pt x="60309810" y="2321560"/>
                    <a:pt x="60688273" y="2694940"/>
                    <a:pt x="60713673" y="2719070"/>
                  </a:cubicBezTo>
                  <a:close/>
                </a:path>
              </a:pathLst>
            </a:custGeom>
            <a:solidFill>
              <a:srgbClr val="3F5896"/>
            </a:solidFill>
          </p:spPr>
        </p:sp>
      </p:grpSp>
      <p:sp>
        <p:nvSpPr>
          <p:cNvPr name="TextBox 11" id="11"/>
          <p:cNvSpPr txBox="true"/>
          <p:nvPr/>
        </p:nvSpPr>
        <p:spPr>
          <a:xfrm rot="0">
            <a:off x="4330727" y="6576877"/>
            <a:ext cx="6342344" cy="440690"/>
          </a:xfrm>
          <a:prstGeom prst="rect">
            <a:avLst/>
          </a:prstGeom>
        </p:spPr>
        <p:txBody>
          <a:bodyPr anchor="t" rtlCol="false" tIns="0" lIns="0" bIns="0" rIns="0">
            <a:spAutoFit/>
          </a:bodyPr>
          <a:lstStyle/>
          <a:p>
            <a:pPr marL="0" indent="0" lvl="0">
              <a:lnSpc>
                <a:spcPts val="3639"/>
              </a:lnSpc>
            </a:pPr>
            <a:r>
              <a:rPr lang="en-US" sz="2799">
                <a:solidFill>
                  <a:srgbClr val="FFFFFF"/>
                </a:solidFill>
                <a:latin typeface="Montserrat"/>
              </a:rPr>
              <a:t>The profile of their customers</a:t>
            </a:r>
          </a:p>
        </p:txBody>
      </p:sp>
      <p:grpSp>
        <p:nvGrpSpPr>
          <p:cNvPr name="Group 12" id="12"/>
          <p:cNvGrpSpPr/>
          <p:nvPr/>
        </p:nvGrpSpPr>
        <p:grpSpPr>
          <a:xfrm rot="0">
            <a:off x="3213613" y="6480074"/>
            <a:ext cx="691635" cy="691635"/>
            <a:chOff x="0" y="0"/>
            <a:chExt cx="6350000" cy="6350000"/>
          </a:xfrm>
        </p:grpSpPr>
        <p:sp>
          <p:nvSpPr>
            <p:cNvPr name="Freeform 13" id="13"/>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3615F"/>
            </a:solidFill>
          </p:spPr>
        </p:sp>
      </p:grpSp>
      <p:sp>
        <p:nvSpPr>
          <p:cNvPr name="TextBox 14" id="14"/>
          <p:cNvSpPr txBox="true"/>
          <p:nvPr/>
        </p:nvSpPr>
        <p:spPr>
          <a:xfrm rot="0">
            <a:off x="3213613" y="6655617"/>
            <a:ext cx="691635" cy="361950"/>
          </a:xfrm>
          <a:prstGeom prst="rect">
            <a:avLst/>
          </a:prstGeom>
        </p:spPr>
        <p:txBody>
          <a:bodyPr anchor="t" rtlCol="false" tIns="0" lIns="0" bIns="0" rIns="0">
            <a:spAutoFit/>
          </a:bodyPr>
          <a:lstStyle/>
          <a:p>
            <a:pPr algn="ctr">
              <a:lnSpc>
                <a:spcPts val="2879"/>
              </a:lnSpc>
            </a:pPr>
            <a:r>
              <a:rPr lang="en-US" sz="2400">
                <a:solidFill>
                  <a:srgbClr val="FFFFFF"/>
                </a:solidFill>
                <a:latin typeface="Gliker SemiBold"/>
              </a:rPr>
              <a:t>2</a:t>
            </a:r>
          </a:p>
        </p:txBody>
      </p:sp>
      <p:grpSp>
        <p:nvGrpSpPr>
          <p:cNvPr name="Group 15" id="15"/>
          <p:cNvGrpSpPr/>
          <p:nvPr/>
        </p:nvGrpSpPr>
        <p:grpSpPr>
          <a:xfrm rot="0">
            <a:off x="2760527" y="7686103"/>
            <a:ext cx="12766947" cy="1142487"/>
            <a:chOff x="0" y="0"/>
            <a:chExt cx="60769551" cy="5438140"/>
          </a:xfrm>
        </p:grpSpPr>
        <p:sp>
          <p:nvSpPr>
            <p:cNvPr name="Freeform 16" id="16"/>
            <p:cNvSpPr/>
            <p:nvPr/>
          </p:nvSpPr>
          <p:spPr>
            <a:xfrm>
              <a:off x="27940" y="0"/>
              <a:ext cx="60713673" cy="5438140"/>
            </a:xfrm>
            <a:custGeom>
              <a:avLst/>
              <a:gdLst/>
              <a:ahLst/>
              <a:cxnLst/>
              <a:rect r="r" b="b" t="t" l="l"/>
              <a:pathLst>
                <a:path h="5438140" w="60713673">
                  <a:moveTo>
                    <a:pt x="60713673" y="2719070"/>
                  </a:moveTo>
                  <a:cubicBezTo>
                    <a:pt x="60688273" y="2743200"/>
                    <a:pt x="60309810" y="3116580"/>
                    <a:pt x="60309810" y="3509010"/>
                  </a:cubicBezTo>
                  <a:lnTo>
                    <a:pt x="60308538" y="3509010"/>
                  </a:lnTo>
                  <a:lnTo>
                    <a:pt x="60308538" y="4631690"/>
                  </a:lnTo>
                  <a:cubicBezTo>
                    <a:pt x="60308538" y="5058410"/>
                    <a:pt x="59977073" y="5406390"/>
                    <a:pt x="59557973" y="5435600"/>
                  </a:cubicBezTo>
                  <a:cubicBezTo>
                    <a:pt x="59549081" y="5436870"/>
                    <a:pt x="59540188" y="5436870"/>
                    <a:pt x="59531302" y="5436870"/>
                  </a:cubicBezTo>
                  <a:cubicBezTo>
                    <a:pt x="59521138" y="5438140"/>
                    <a:pt x="59512252" y="5438140"/>
                    <a:pt x="59502088" y="5438140"/>
                  </a:cubicBezTo>
                  <a:lnTo>
                    <a:pt x="1210310" y="5438140"/>
                  </a:lnTo>
                  <a:cubicBezTo>
                    <a:pt x="1200150" y="5438140"/>
                    <a:pt x="1191260" y="5436870"/>
                    <a:pt x="1181100" y="5436870"/>
                  </a:cubicBezTo>
                  <a:cubicBezTo>
                    <a:pt x="1172210" y="5436870"/>
                    <a:pt x="1163320" y="5435600"/>
                    <a:pt x="1154430" y="5435600"/>
                  </a:cubicBezTo>
                  <a:cubicBezTo>
                    <a:pt x="735330" y="5407660"/>
                    <a:pt x="403860" y="5058410"/>
                    <a:pt x="403860" y="4631690"/>
                  </a:cubicBezTo>
                  <a:lnTo>
                    <a:pt x="403860" y="3509010"/>
                  </a:lnTo>
                  <a:cubicBezTo>
                    <a:pt x="403860" y="3116580"/>
                    <a:pt x="24130" y="2743200"/>
                    <a:pt x="0" y="2719070"/>
                  </a:cubicBezTo>
                  <a:cubicBezTo>
                    <a:pt x="24130" y="2694940"/>
                    <a:pt x="403860" y="2321560"/>
                    <a:pt x="403860" y="1929130"/>
                  </a:cubicBezTo>
                  <a:lnTo>
                    <a:pt x="405130" y="1929130"/>
                  </a:lnTo>
                  <a:lnTo>
                    <a:pt x="405130" y="806450"/>
                  </a:lnTo>
                  <a:cubicBezTo>
                    <a:pt x="405130" y="379730"/>
                    <a:pt x="736600" y="31750"/>
                    <a:pt x="1155700" y="2540"/>
                  </a:cubicBezTo>
                  <a:cubicBezTo>
                    <a:pt x="1164590" y="1270"/>
                    <a:pt x="1173480" y="1270"/>
                    <a:pt x="1182370" y="1270"/>
                  </a:cubicBezTo>
                  <a:cubicBezTo>
                    <a:pt x="1192530" y="0"/>
                    <a:pt x="1201420" y="0"/>
                    <a:pt x="1211580" y="0"/>
                  </a:cubicBezTo>
                  <a:lnTo>
                    <a:pt x="59503360" y="0"/>
                  </a:lnTo>
                  <a:cubicBezTo>
                    <a:pt x="59513523" y="0"/>
                    <a:pt x="59522410" y="1270"/>
                    <a:pt x="59532573" y="1270"/>
                  </a:cubicBezTo>
                  <a:cubicBezTo>
                    <a:pt x="59541460" y="1270"/>
                    <a:pt x="59550352" y="2540"/>
                    <a:pt x="59559238" y="2540"/>
                  </a:cubicBezTo>
                  <a:cubicBezTo>
                    <a:pt x="59978338" y="30480"/>
                    <a:pt x="60309810" y="379730"/>
                    <a:pt x="60309810" y="806450"/>
                  </a:cubicBezTo>
                  <a:lnTo>
                    <a:pt x="60309810" y="1929130"/>
                  </a:lnTo>
                  <a:cubicBezTo>
                    <a:pt x="60309810" y="2321560"/>
                    <a:pt x="60688273" y="2694940"/>
                    <a:pt x="60713673" y="2719070"/>
                  </a:cubicBezTo>
                  <a:close/>
                </a:path>
              </a:pathLst>
            </a:custGeom>
            <a:solidFill>
              <a:srgbClr val="3F5896"/>
            </a:solidFill>
          </p:spPr>
        </p:sp>
      </p:grpSp>
      <p:sp>
        <p:nvSpPr>
          <p:cNvPr name="TextBox 17" id="17"/>
          <p:cNvSpPr txBox="true"/>
          <p:nvPr/>
        </p:nvSpPr>
        <p:spPr>
          <a:xfrm rot="0">
            <a:off x="4330727" y="8027477"/>
            <a:ext cx="8060861" cy="440690"/>
          </a:xfrm>
          <a:prstGeom prst="rect">
            <a:avLst/>
          </a:prstGeom>
        </p:spPr>
        <p:txBody>
          <a:bodyPr anchor="t" rtlCol="false" tIns="0" lIns="0" bIns="0" rIns="0">
            <a:spAutoFit/>
          </a:bodyPr>
          <a:lstStyle/>
          <a:p>
            <a:pPr marL="0" indent="0" lvl="0">
              <a:lnSpc>
                <a:spcPts val="3639"/>
              </a:lnSpc>
            </a:pPr>
            <a:r>
              <a:rPr lang="en-US" sz="2799">
                <a:solidFill>
                  <a:srgbClr val="FFFFFF"/>
                </a:solidFill>
                <a:latin typeface="Montserrat"/>
              </a:rPr>
              <a:t>The different types of families of products</a:t>
            </a:r>
          </a:p>
        </p:txBody>
      </p:sp>
      <p:grpSp>
        <p:nvGrpSpPr>
          <p:cNvPr name="Group 18" id="18"/>
          <p:cNvGrpSpPr/>
          <p:nvPr/>
        </p:nvGrpSpPr>
        <p:grpSpPr>
          <a:xfrm rot="0">
            <a:off x="3213613" y="7911529"/>
            <a:ext cx="691635" cy="691635"/>
            <a:chOff x="0" y="0"/>
            <a:chExt cx="6350000" cy="6350000"/>
          </a:xfrm>
        </p:grpSpPr>
        <p:sp>
          <p:nvSpPr>
            <p:cNvPr name="Freeform 19" id="19"/>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3615F"/>
            </a:solidFill>
          </p:spPr>
        </p:sp>
      </p:grpSp>
      <p:sp>
        <p:nvSpPr>
          <p:cNvPr name="TextBox 20" id="20"/>
          <p:cNvSpPr txBox="true"/>
          <p:nvPr/>
        </p:nvSpPr>
        <p:spPr>
          <a:xfrm rot="0">
            <a:off x="3213613" y="8087073"/>
            <a:ext cx="691635" cy="361950"/>
          </a:xfrm>
          <a:prstGeom prst="rect">
            <a:avLst/>
          </a:prstGeom>
        </p:spPr>
        <p:txBody>
          <a:bodyPr anchor="t" rtlCol="false" tIns="0" lIns="0" bIns="0" rIns="0">
            <a:spAutoFit/>
          </a:bodyPr>
          <a:lstStyle/>
          <a:p>
            <a:pPr algn="ctr">
              <a:lnSpc>
                <a:spcPts val="2879"/>
              </a:lnSpc>
            </a:pPr>
            <a:r>
              <a:rPr lang="en-US" sz="2400">
                <a:solidFill>
                  <a:srgbClr val="FFFFFF"/>
                </a:solidFill>
                <a:latin typeface="Gliker SemiBold"/>
              </a:rPr>
              <a:t>3</a:t>
            </a:r>
          </a:p>
        </p:txBody>
      </p:sp>
      <p:grpSp>
        <p:nvGrpSpPr>
          <p:cNvPr name="Group 21" id="21"/>
          <p:cNvGrpSpPr/>
          <p:nvPr/>
        </p:nvGrpSpPr>
        <p:grpSpPr>
          <a:xfrm rot="0">
            <a:off x="8804501" y="1028700"/>
            <a:ext cx="7101584" cy="2831988"/>
            <a:chOff x="0" y="0"/>
            <a:chExt cx="1926232" cy="768148"/>
          </a:xfrm>
        </p:grpSpPr>
        <p:sp>
          <p:nvSpPr>
            <p:cNvPr name="Freeform 22" id="22"/>
            <p:cNvSpPr/>
            <p:nvPr/>
          </p:nvSpPr>
          <p:spPr>
            <a:xfrm>
              <a:off x="0" y="0"/>
              <a:ext cx="1926232" cy="768148"/>
            </a:xfrm>
            <a:custGeom>
              <a:avLst/>
              <a:gdLst/>
              <a:ahLst/>
              <a:cxnLst/>
              <a:rect r="r" b="b" t="t" l="l"/>
              <a:pathLst>
                <a:path h="768148" w="1926232">
                  <a:moveTo>
                    <a:pt x="0" y="0"/>
                  </a:moveTo>
                  <a:lnTo>
                    <a:pt x="1926232" y="0"/>
                  </a:lnTo>
                  <a:lnTo>
                    <a:pt x="1926232" y="768148"/>
                  </a:lnTo>
                  <a:lnTo>
                    <a:pt x="0" y="768148"/>
                  </a:lnTo>
                  <a:close/>
                </a:path>
              </a:pathLst>
            </a:custGeom>
            <a:solidFill>
              <a:srgbClr val="FFFFFF"/>
            </a:solidFill>
          </p:spPr>
        </p:sp>
      </p:grpSp>
      <p:sp>
        <p:nvSpPr>
          <p:cNvPr name="TextBox 23" id="23"/>
          <p:cNvSpPr txBox="true"/>
          <p:nvPr/>
        </p:nvSpPr>
        <p:spPr>
          <a:xfrm rot="0">
            <a:off x="3685618" y="2046231"/>
            <a:ext cx="10916763" cy="930275"/>
          </a:xfrm>
          <a:prstGeom prst="rect">
            <a:avLst/>
          </a:prstGeom>
        </p:spPr>
        <p:txBody>
          <a:bodyPr anchor="t" rtlCol="false" tIns="0" lIns="0" bIns="0" rIns="0">
            <a:spAutoFit/>
          </a:bodyPr>
          <a:lstStyle/>
          <a:p>
            <a:pPr marL="1511299" indent="-755650" lvl="1">
              <a:lnSpc>
                <a:spcPts val="6999"/>
              </a:lnSpc>
              <a:buFont typeface="Arial"/>
              <a:buChar char="•"/>
            </a:pPr>
            <a:r>
              <a:rPr lang="en-US" sz="6999">
                <a:solidFill>
                  <a:srgbClr val="2E2E2E"/>
                </a:solidFill>
                <a:latin typeface="Gliker SemiBold"/>
              </a:rPr>
              <a:t>BUSINESS CONTEXT</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EAEAEA"/>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1855" t="0" r="1337" b="40128"/>
          <a:stretch>
            <a:fillRect/>
          </a:stretch>
        </p:blipFill>
        <p:spPr>
          <a:xfrm flipH="false" flipV="false" rot="0">
            <a:off x="8074762" y="617488"/>
            <a:ext cx="9658258" cy="9236962"/>
          </a:xfrm>
          <a:prstGeom prst="rect">
            <a:avLst/>
          </a:prstGeom>
        </p:spPr>
      </p:pic>
      <p:grpSp>
        <p:nvGrpSpPr>
          <p:cNvPr name="Group 3" id="3"/>
          <p:cNvGrpSpPr/>
          <p:nvPr/>
        </p:nvGrpSpPr>
        <p:grpSpPr>
          <a:xfrm rot="0">
            <a:off x="1235748" y="3775101"/>
            <a:ext cx="6320871" cy="5188415"/>
            <a:chOff x="0" y="0"/>
            <a:chExt cx="3539250" cy="2905152"/>
          </a:xfrm>
        </p:grpSpPr>
        <p:sp>
          <p:nvSpPr>
            <p:cNvPr name="Freeform 4" id="4"/>
            <p:cNvSpPr/>
            <p:nvPr/>
          </p:nvSpPr>
          <p:spPr>
            <a:xfrm>
              <a:off x="6350" y="1437032"/>
              <a:ext cx="3247150" cy="1461770"/>
            </a:xfrm>
            <a:custGeom>
              <a:avLst/>
              <a:gdLst/>
              <a:ahLst/>
              <a:cxnLst/>
              <a:rect r="r" b="b" t="t" l="l"/>
              <a:pathLst>
                <a:path h="1461770" w="3247150">
                  <a:moveTo>
                    <a:pt x="0" y="0"/>
                  </a:moveTo>
                  <a:lnTo>
                    <a:pt x="0" y="1461770"/>
                  </a:lnTo>
                  <a:lnTo>
                    <a:pt x="3247150" y="1461770"/>
                  </a:lnTo>
                  <a:lnTo>
                    <a:pt x="0" y="0"/>
                  </a:lnTo>
                  <a:close/>
                </a:path>
              </a:pathLst>
            </a:custGeom>
            <a:solidFill>
              <a:srgbClr val="5773B8"/>
            </a:solidFill>
          </p:spPr>
        </p:sp>
        <p:sp>
          <p:nvSpPr>
            <p:cNvPr name="Freeform 5" id="5"/>
            <p:cNvSpPr/>
            <p:nvPr/>
          </p:nvSpPr>
          <p:spPr>
            <a:xfrm>
              <a:off x="0" y="-29210"/>
              <a:ext cx="3545600" cy="2935633"/>
            </a:xfrm>
            <a:custGeom>
              <a:avLst/>
              <a:gdLst/>
              <a:ahLst/>
              <a:cxnLst/>
              <a:rect r="r" b="b" t="t" l="l"/>
              <a:pathLst>
                <a:path h="2935633" w="3545600">
                  <a:moveTo>
                    <a:pt x="1270" y="45720"/>
                  </a:moveTo>
                  <a:lnTo>
                    <a:pt x="1270" y="938530"/>
                  </a:lnTo>
                  <a:cubicBezTo>
                    <a:pt x="1270" y="1162585"/>
                    <a:pt x="0" y="1484022"/>
                    <a:pt x="1270" y="1748183"/>
                  </a:cubicBezTo>
                  <a:cubicBezTo>
                    <a:pt x="5080" y="2516533"/>
                    <a:pt x="99060" y="2822602"/>
                    <a:pt x="99060" y="2822602"/>
                  </a:cubicBezTo>
                  <a:cubicBezTo>
                    <a:pt x="99060" y="2822602"/>
                    <a:pt x="579120" y="2922933"/>
                    <a:pt x="1004570" y="2929283"/>
                  </a:cubicBezTo>
                  <a:cubicBezTo>
                    <a:pt x="1385570" y="2935633"/>
                    <a:pt x="2247900" y="2934363"/>
                    <a:pt x="2716290" y="2934363"/>
                  </a:cubicBezTo>
                  <a:cubicBezTo>
                    <a:pt x="3135390" y="2934363"/>
                    <a:pt x="3536710" y="2934363"/>
                    <a:pt x="3536710" y="2934363"/>
                  </a:cubicBezTo>
                  <a:cubicBezTo>
                    <a:pt x="3536710" y="2934363"/>
                    <a:pt x="3534170" y="2281582"/>
                    <a:pt x="3536710" y="1865023"/>
                  </a:cubicBezTo>
                  <a:cubicBezTo>
                    <a:pt x="3545600" y="1354482"/>
                    <a:pt x="3541790" y="1153775"/>
                    <a:pt x="3541790" y="986790"/>
                  </a:cubicBezTo>
                  <a:cubicBezTo>
                    <a:pt x="3536710" y="438150"/>
                    <a:pt x="3536710" y="59690"/>
                    <a:pt x="3536710" y="59690"/>
                  </a:cubicBezTo>
                  <a:cubicBezTo>
                    <a:pt x="3536710" y="59690"/>
                    <a:pt x="2897900" y="34290"/>
                    <a:pt x="2390140" y="41910"/>
                  </a:cubicBezTo>
                  <a:cubicBezTo>
                    <a:pt x="2033270" y="48260"/>
                    <a:pt x="1306830" y="34290"/>
                    <a:pt x="918210" y="49530"/>
                  </a:cubicBezTo>
                  <a:cubicBezTo>
                    <a:pt x="494030" y="66040"/>
                    <a:pt x="247650" y="0"/>
                    <a:pt x="1270" y="45720"/>
                  </a:cubicBezTo>
                  <a:close/>
                </a:path>
              </a:pathLst>
            </a:custGeom>
            <a:solidFill>
              <a:srgbClr val="FFFFFF"/>
            </a:solidFill>
          </p:spPr>
        </p:sp>
      </p:grpSp>
      <p:pic>
        <p:nvPicPr>
          <p:cNvPr name="Picture 6" id="6"/>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62737" t="0" r="0" b="0"/>
          <a:stretch>
            <a:fillRect/>
          </a:stretch>
        </p:blipFill>
        <p:spPr>
          <a:xfrm flipH="false" flipV="false" rot="-5400000">
            <a:off x="3535012" y="-975779"/>
            <a:ext cx="1722344" cy="6320871"/>
          </a:xfrm>
          <a:prstGeom prst="rect">
            <a:avLst/>
          </a:prstGeom>
        </p:spPr>
      </p:pic>
      <p:sp>
        <p:nvSpPr>
          <p:cNvPr name="TextBox 7" id="7"/>
          <p:cNvSpPr txBox="true"/>
          <p:nvPr/>
        </p:nvSpPr>
        <p:spPr>
          <a:xfrm rot="0">
            <a:off x="1838739" y="1599821"/>
            <a:ext cx="5545655" cy="1255396"/>
          </a:xfrm>
          <a:prstGeom prst="rect">
            <a:avLst/>
          </a:prstGeom>
        </p:spPr>
        <p:txBody>
          <a:bodyPr anchor="t" rtlCol="false" tIns="0" lIns="0" bIns="0" rIns="0">
            <a:spAutoFit/>
          </a:bodyPr>
          <a:lstStyle/>
          <a:p>
            <a:pPr>
              <a:lnSpc>
                <a:spcPts val="4800"/>
              </a:lnSpc>
            </a:pPr>
            <a:r>
              <a:rPr lang="en-US" sz="4800">
                <a:solidFill>
                  <a:srgbClr val="3F5896"/>
                </a:solidFill>
                <a:latin typeface="Gliker SemiBold"/>
              </a:rPr>
              <a:t>1.1 SALES PERFORMANCE</a:t>
            </a:r>
          </a:p>
        </p:txBody>
      </p:sp>
      <p:sp>
        <p:nvSpPr>
          <p:cNvPr name="TextBox 8" id="8"/>
          <p:cNvSpPr txBox="true"/>
          <p:nvPr/>
        </p:nvSpPr>
        <p:spPr>
          <a:xfrm rot="0">
            <a:off x="1956032" y="5529243"/>
            <a:ext cx="4880303" cy="2491740"/>
          </a:xfrm>
          <a:prstGeom prst="rect">
            <a:avLst/>
          </a:prstGeom>
        </p:spPr>
        <p:txBody>
          <a:bodyPr anchor="t" rtlCol="false" tIns="0" lIns="0" bIns="0" rIns="0">
            <a:spAutoFit/>
          </a:bodyPr>
          <a:lstStyle/>
          <a:p>
            <a:pPr marL="518158" indent="-259079" lvl="1">
              <a:lnSpc>
                <a:spcPts val="3359"/>
              </a:lnSpc>
              <a:buFont typeface="Arial"/>
              <a:buChar char="•"/>
            </a:pPr>
            <a:r>
              <a:rPr lang="en-US" sz="2399">
                <a:solidFill>
                  <a:srgbClr val="2E2E2E"/>
                </a:solidFill>
                <a:latin typeface="Montserrat"/>
              </a:rPr>
              <a:t>Business is impacted by high seasonality</a:t>
            </a:r>
          </a:p>
          <a:p>
            <a:pPr marL="518158" indent="-259079" lvl="1">
              <a:lnSpc>
                <a:spcPts val="3359"/>
              </a:lnSpc>
              <a:buFont typeface="Arial"/>
              <a:buChar char="•"/>
            </a:pPr>
            <a:r>
              <a:rPr lang="en-US" sz="2399">
                <a:solidFill>
                  <a:srgbClr val="2E2E2E"/>
                </a:solidFill>
                <a:latin typeface="Montserrat"/>
              </a:rPr>
              <a:t>March and July = lowest profit</a:t>
            </a:r>
          </a:p>
          <a:p>
            <a:pPr marL="518158" indent="-259079" lvl="1">
              <a:lnSpc>
                <a:spcPts val="3359"/>
              </a:lnSpc>
              <a:buFont typeface="Arial"/>
              <a:buChar char="•"/>
            </a:pPr>
            <a:r>
              <a:rPr lang="en-US" sz="2399">
                <a:solidFill>
                  <a:srgbClr val="2E2E2E"/>
                </a:solidFill>
                <a:latin typeface="Montserrat"/>
              </a:rPr>
              <a:t>January, August, and December = highest profit</a:t>
            </a:r>
          </a:p>
        </p:txBody>
      </p:sp>
      <p:sp>
        <p:nvSpPr>
          <p:cNvPr name="TextBox 9" id="9"/>
          <p:cNvSpPr txBox="true"/>
          <p:nvPr/>
        </p:nvSpPr>
        <p:spPr>
          <a:xfrm rot="0">
            <a:off x="2065125" y="4407294"/>
            <a:ext cx="5319269" cy="828675"/>
          </a:xfrm>
          <a:prstGeom prst="rect">
            <a:avLst/>
          </a:prstGeom>
        </p:spPr>
        <p:txBody>
          <a:bodyPr anchor="t" rtlCol="false" tIns="0" lIns="0" bIns="0" rIns="0">
            <a:spAutoFit/>
          </a:bodyPr>
          <a:lstStyle/>
          <a:p>
            <a:pPr marL="0" indent="0" lvl="0">
              <a:lnSpc>
                <a:spcPts val="3359"/>
              </a:lnSpc>
            </a:pPr>
            <a:r>
              <a:rPr lang="en-US" sz="2799">
                <a:solidFill>
                  <a:srgbClr val="2E2E2E"/>
                </a:solidFill>
                <a:latin typeface="Montserrat Semi-Bold Bold"/>
              </a:rPr>
              <a:t>Overview of the monthly sales during 2020</a:t>
            </a:r>
          </a:p>
        </p:txBody>
      </p:sp>
      <p:sp>
        <p:nvSpPr>
          <p:cNvPr name="TextBox 10" id="10"/>
          <p:cNvSpPr txBox="true"/>
          <p:nvPr/>
        </p:nvSpPr>
        <p:spPr>
          <a:xfrm rot="0">
            <a:off x="10038723" y="8353962"/>
            <a:ext cx="5730336" cy="335280"/>
          </a:xfrm>
          <a:prstGeom prst="rect">
            <a:avLst/>
          </a:prstGeom>
        </p:spPr>
        <p:txBody>
          <a:bodyPr anchor="t" rtlCol="false" tIns="0" lIns="0" bIns="0" rIns="0">
            <a:spAutoFit/>
          </a:bodyPr>
          <a:lstStyle/>
          <a:p>
            <a:pPr algn="ctr">
              <a:lnSpc>
                <a:spcPts val="2730"/>
              </a:lnSpc>
              <a:spcBef>
                <a:spcPct val="0"/>
              </a:spcBef>
            </a:pPr>
            <a:r>
              <a:rPr lang="en-US" sz="2100">
                <a:solidFill>
                  <a:srgbClr val="000000"/>
                </a:solidFill>
                <a:latin typeface="Montserrat Italics"/>
              </a:rPr>
              <a:t>Figure 1: Sales by Month for the year 2020</a:t>
            </a:r>
          </a:p>
        </p:txBody>
      </p:sp>
      <p:pic>
        <p:nvPicPr>
          <p:cNvPr name="Picture 11" id="11"/>
          <p:cNvPicPr>
            <a:picLocks noChangeAspect="true"/>
          </p:cNvPicPr>
          <p:nvPr/>
        </p:nvPicPr>
        <p:blipFill>
          <a:blip r:embed="rId7"/>
          <a:srcRect l="0" t="0" r="0" b="0"/>
          <a:stretch>
            <a:fillRect/>
          </a:stretch>
        </p:blipFill>
        <p:spPr>
          <a:xfrm flipH="false" flipV="false" rot="0">
            <a:off x="8074762" y="2127420"/>
            <a:ext cx="9658258" cy="5586128"/>
          </a:xfrm>
          <a:prstGeom prst="rect">
            <a:avLst/>
          </a:prstGeom>
        </p:spPr>
      </p:pic>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EAEAEA"/>
        </a:solidFill>
      </p:bgPr>
    </p:bg>
    <p:spTree>
      <p:nvGrpSpPr>
        <p:cNvPr id="1" name=""/>
        <p:cNvGrpSpPr/>
        <p:nvPr/>
      </p:nvGrpSpPr>
      <p:grpSpPr>
        <a:xfrm>
          <a:off x="0" y="0"/>
          <a:ext cx="0" cy="0"/>
          <a:chOff x="0" y="0"/>
          <a:chExt cx="0" cy="0"/>
        </a:xfrm>
      </p:grpSpPr>
      <p:grpSp>
        <p:nvGrpSpPr>
          <p:cNvPr name="Group 2" id="2"/>
          <p:cNvGrpSpPr/>
          <p:nvPr/>
        </p:nvGrpSpPr>
        <p:grpSpPr>
          <a:xfrm rot="0">
            <a:off x="1235748" y="3775101"/>
            <a:ext cx="6320871" cy="5188415"/>
            <a:chOff x="0" y="0"/>
            <a:chExt cx="3539250" cy="2905152"/>
          </a:xfrm>
        </p:grpSpPr>
        <p:sp>
          <p:nvSpPr>
            <p:cNvPr name="Freeform 3" id="3"/>
            <p:cNvSpPr/>
            <p:nvPr/>
          </p:nvSpPr>
          <p:spPr>
            <a:xfrm>
              <a:off x="6350" y="1437032"/>
              <a:ext cx="3247150" cy="1461770"/>
            </a:xfrm>
            <a:custGeom>
              <a:avLst/>
              <a:gdLst/>
              <a:ahLst/>
              <a:cxnLst/>
              <a:rect r="r" b="b" t="t" l="l"/>
              <a:pathLst>
                <a:path h="1461770" w="3247150">
                  <a:moveTo>
                    <a:pt x="0" y="0"/>
                  </a:moveTo>
                  <a:lnTo>
                    <a:pt x="0" y="1461770"/>
                  </a:lnTo>
                  <a:lnTo>
                    <a:pt x="3247150" y="1461770"/>
                  </a:lnTo>
                  <a:lnTo>
                    <a:pt x="0" y="0"/>
                  </a:lnTo>
                  <a:close/>
                </a:path>
              </a:pathLst>
            </a:custGeom>
            <a:solidFill>
              <a:srgbClr val="5773B8"/>
            </a:solidFill>
          </p:spPr>
        </p:sp>
        <p:sp>
          <p:nvSpPr>
            <p:cNvPr name="Freeform 4" id="4"/>
            <p:cNvSpPr/>
            <p:nvPr/>
          </p:nvSpPr>
          <p:spPr>
            <a:xfrm>
              <a:off x="0" y="-29210"/>
              <a:ext cx="3545600" cy="2935633"/>
            </a:xfrm>
            <a:custGeom>
              <a:avLst/>
              <a:gdLst/>
              <a:ahLst/>
              <a:cxnLst/>
              <a:rect r="r" b="b" t="t" l="l"/>
              <a:pathLst>
                <a:path h="2935633" w="3545600">
                  <a:moveTo>
                    <a:pt x="1270" y="45720"/>
                  </a:moveTo>
                  <a:lnTo>
                    <a:pt x="1270" y="938530"/>
                  </a:lnTo>
                  <a:cubicBezTo>
                    <a:pt x="1270" y="1162585"/>
                    <a:pt x="0" y="1484022"/>
                    <a:pt x="1270" y="1748183"/>
                  </a:cubicBezTo>
                  <a:cubicBezTo>
                    <a:pt x="5080" y="2516533"/>
                    <a:pt x="99060" y="2822602"/>
                    <a:pt x="99060" y="2822602"/>
                  </a:cubicBezTo>
                  <a:cubicBezTo>
                    <a:pt x="99060" y="2822602"/>
                    <a:pt x="579120" y="2922933"/>
                    <a:pt x="1004570" y="2929283"/>
                  </a:cubicBezTo>
                  <a:cubicBezTo>
                    <a:pt x="1385570" y="2935633"/>
                    <a:pt x="2247900" y="2934363"/>
                    <a:pt x="2716290" y="2934363"/>
                  </a:cubicBezTo>
                  <a:cubicBezTo>
                    <a:pt x="3135390" y="2934363"/>
                    <a:pt x="3536710" y="2934363"/>
                    <a:pt x="3536710" y="2934363"/>
                  </a:cubicBezTo>
                  <a:cubicBezTo>
                    <a:pt x="3536710" y="2934363"/>
                    <a:pt x="3534170" y="2281582"/>
                    <a:pt x="3536710" y="1865023"/>
                  </a:cubicBezTo>
                  <a:cubicBezTo>
                    <a:pt x="3545600" y="1354482"/>
                    <a:pt x="3541790" y="1153775"/>
                    <a:pt x="3541790" y="986790"/>
                  </a:cubicBezTo>
                  <a:cubicBezTo>
                    <a:pt x="3536710" y="438150"/>
                    <a:pt x="3536710" y="59690"/>
                    <a:pt x="3536710" y="59690"/>
                  </a:cubicBezTo>
                  <a:cubicBezTo>
                    <a:pt x="3536710" y="59690"/>
                    <a:pt x="2897900" y="34290"/>
                    <a:pt x="2390140" y="41910"/>
                  </a:cubicBezTo>
                  <a:cubicBezTo>
                    <a:pt x="2033270" y="48260"/>
                    <a:pt x="1306830" y="34290"/>
                    <a:pt x="918210" y="49530"/>
                  </a:cubicBezTo>
                  <a:cubicBezTo>
                    <a:pt x="494030" y="66040"/>
                    <a:pt x="247650" y="0"/>
                    <a:pt x="1270" y="45720"/>
                  </a:cubicBezTo>
                  <a:close/>
                </a:path>
              </a:pathLst>
            </a:custGeom>
            <a:solidFill>
              <a:srgbClr val="FFFFFF"/>
            </a:solidFill>
          </p:spPr>
        </p:sp>
      </p:grpSp>
      <p:pic>
        <p:nvPicPr>
          <p:cNvPr name="Picture 5" id="5"/>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62737" t="0" r="0" b="0"/>
          <a:stretch>
            <a:fillRect/>
          </a:stretch>
        </p:blipFill>
        <p:spPr>
          <a:xfrm flipH="false" flipV="false" rot="-5400000">
            <a:off x="3535012" y="-975779"/>
            <a:ext cx="1722344" cy="6320871"/>
          </a:xfrm>
          <a:prstGeom prst="rect">
            <a:avLst/>
          </a:prstGeom>
        </p:spPr>
      </p:pic>
      <p:pic>
        <p:nvPicPr>
          <p:cNvPr name="Picture 6" id="6"/>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1855" t="0" r="1337" b="40128"/>
          <a:stretch>
            <a:fillRect/>
          </a:stretch>
        </p:blipFill>
        <p:spPr>
          <a:xfrm flipH="false" flipV="false" rot="0">
            <a:off x="8074762" y="617488"/>
            <a:ext cx="9658258" cy="9236962"/>
          </a:xfrm>
          <a:prstGeom prst="rect">
            <a:avLst/>
          </a:prstGeom>
        </p:spPr>
      </p:pic>
      <p:pic>
        <p:nvPicPr>
          <p:cNvPr name="Picture 7" id="7"/>
          <p:cNvPicPr>
            <a:picLocks noChangeAspect="true"/>
          </p:cNvPicPr>
          <p:nvPr/>
        </p:nvPicPr>
        <p:blipFill>
          <a:blip r:embed="rId7"/>
          <a:srcRect l="0" t="0" r="0" b="0"/>
          <a:stretch>
            <a:fillRect/>
          </a:stretch>
        </p:blipFill>
        <p:spPr>
          <a:xfrm flipH="false" flipV="false" rot="0">
            <a:off x="8074762" y="1937127"/>
            <a:ext cx="9658258" cy="5770572"/>
          </a:xfrm>
          <a:prstGeom prst="rect">
            <a:avLst/>
          </a:prstGeom>
        </p:spPr>
      </p:pic>
      <p:sp>
        <p:nvSpPr>
          <p:cNvPr name="TextBox 8" id="8"/>
          <p:cNvSpPr txBox="true"/>
          <p:nvPr/>
        </p:nvSpPr>
        <p:spPr>
          <a:xfrm rot="0">
            <a:off x="1838739" y="1599821"/>
            <a:ext cx="5545655" cy="1255396"/>
          </a:xfrm>
          <a:prstGeom prst="rect">
            <a:avLst/>
          </a:prstGeom>
        </p:spPr>
        <p:txBody>
          <a:bodyPr anchor="t" rtlCol="false" tIns="0" lIns="0" bIns="0" rIns="0">
            <a:spAutoFit/>
          </a:bodyPr>
          <a:lstStyle/>
          <a:p>
            <a:pPr>
              <a:lnSpc>
                <a:spcPts val="4800"/>
              </a:lnSpc>
            </a:pPr>
            <a:r>
              <a:rPr lang="en-US" sz="4800">
                <a:solidFill>
                  <a:srgbClr val="3F5896"/>
                </a:solidFill>
                <a:latin typeface="Gliker SemiBold"/>
              </a:rPr>
              <a:t>1.2 SALES PERFORMANCE</a:t>
            </a:r>
          </a:p>
        </p:txBody>
      </p:sp>
      <p:sp>
        <p:nvSpPr>
          <p:cNvPr name="TextBox 9" id="9"/>
          <p:cNvSpPr txBox="true"/>
          <p:nvPr/>
        </p:nvSpPr>
        <p:spPr>
          <a:xfrm rot="0">
            <a:off x="2065125" y="4733925"/>
            <a:ext cx="5319269" cy="828675"/>
          </a:xfrm>
          <a:prstGeom prst="rect">
            <a:avLst/>
          </a:prstGeom>
        </p:spPr>
        <p:txBody>
          <a:bodyPr anchor="t" rtlCol="false" tIns="0" lIns="0" bIns="0" rIns="0">
            <a:spAutoFit/>
          </a:bodyPr>
          <a:lstStyle/>
          <a:p>
            <a:pPr marL="0" indent="0" lvl="0">
              <a:lnSpc>
                <a:spcPts val="3359"/>
              </a:lnSpc>
            </a:pPr>
            <a:r>
              <a:rPr lang="en-US" sz="2799">
                <a:solidFill>
                  <a:srgbClr val="2E2E2E"/>
                </a:solidFill>
                <a:latin typeface="Montserrat Semi-Bold Bold"/>
              </a:rPr>
              <a:t>Performance of each of their 5 stores</a:t>
            </a:r>
          </a:p>
        </p:txBody>
      </p:sp>
      <p:sp>
        <p:nvSpPr>
          <p:cNvPr name="TextBox 10" id="10"/>
          <p:cNvSpPr txBox="true"/>
          <p:nvPr/>
        </p:nvSpPr>
        <p:spPr>
          <a:xfrm rot="0">
            <a:off x="2065125" y="5918454"/>
            <a:ext cx="5319269" cy="1653540"/>
          </a:xfrm>
          <a:prstGeom prst="rect">
            <a:avLst/>
          </a:prstGeom>
        </p:spPr>
        <p:txBody>
          <a:bodyPr anchor="t" rtlCol="false" tIns="0" lIns="0" bIns="0" rIns="0">
            <a:spAutoFit/>
          </a:bodyPr>
          <a:lstStyle/>
          <a:p>
            <a:pPr marL="518158" indent="-259079" lvl="1">
              <a:lnSpc>
                <a:spcPts val="3359"/>
              </a:lnSpc>
              <a:buFont typeface="Arial"/>
              <a:buChar char="•"/>
            </a:pPr>
            <a:r>
              <a:rPr lang="en-US" sz="2399">
                <a:solidFill>
                  <a:srgbClr val="2E2E2E"/>
                </a:solidFill>
                <a:latin typeface="Montserrat"/>
              </a:rPr>
              <a:t> Lisbon has the biggest sales volume</a:t>
            </a:r>
          </a:p>
          <a:p>
            <a:pPr marL="518158" indent="-259079" lvl="1">
              <a:lnSpc>
                <a:spcPts val="3359"/>
              </a:lnSpc>
              <a:buFont typeface="Arial"/>
              <a:buChar char="•"/>
            </a:pPr>
            <a:r>
              <a:rPr lang="en-US" sz="2399">
                <a:solidFill>
                  <a:srgbClr val="2E2E2E"/>
                </a:solidFill>
                <a:latin typeface="Montserrat"/>
              </a:rPr>
              <a:t>Additional store (3 are in Lisbon and 2 in Porto).</a:t>
            </a:r>
          </a:p>
        </p:txBody>
      </p:sp>
      <p:sp>
        <p:nvSpPr>
          <p:cNvPr name="TextBox 11" id="11"/>
          <p:cNvSpPr txBox="true"/>
          <p:nvPr/>
        </p:nvSpPr>
        <p:spPr>
          <a:xfrm rot="0">
            <a:off x="9721222" y="8316978"/>
            <a:ext cx="6365339" cy="335280"/>
          </a:xfrm>
          <a:prstGeom prst="rect">
            <a:avLst/>
          </a:prstGeom>
        </p:spPr>
        <p:txBody>
          <a:bodyPr anchor="t" rtlCol="false" tIns="0" lIns="0" bIns="0" rIns="0">
            <a:spAutoFit/>
          </a:bodyPr>
          <a:lstStyle/>
          <a:p>
            <a:pPr algn="ctr">
              <a:lnSpc>
                <a:spcPts val="2730"/>
              </a:lnSpc>
              <a:spcBef>
                <a:spcPct val="0"/>
              </a:spcBef>
            </a:pPr>
            <a:r>
              <a:rPr lang="en-US" sz="2100">
                <a:solidFill>
                  <a:srgbClr val="000000"/>
                </a:solidFill>
                <a:latin typeface="Montserrat Italics"/>
              </a:rPr>
              <a:t>Figure 2: Sales volume of each store per City. </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EAEAEA"/>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1855" t="0" r="1337" b="40128"/>
          <a:stretch>
            <a:fillRect/>
          </a:stretch>
        </p:blipFill>
        <p:spPr>
          <a:xfrm flipH="false" flipV="false" rot="0">
            <a:off x="8755531" y="872052"/>
            <a:ext cx="9233452" cy="8830687"/>
          </a:xfrm>
          <a:prstGeom prst="rect">
            <a:avLst/>
          </a:prstGeom>
        </p:spPr>
      </p:pic>
      <p:grpSp>
        <p:nvGrpSpPr>
          <p:cNvPr name="Group 3" id="3"/>
          <p:cNvGrpSpPr/>
          <p:nvPr/>
        </p:nvGrpSpPr>
        <p:grpSpPr>
          <a:xfrm rot="0">
            <a:off x="1235748" y="3775101"/>
            <a:ext cx="6978022" cy="5483199"/>
            <a:chOff x="0" y="0"/>
            <a:chExt cx="3907209" cy="3070211"/>
          </a:xfrm>
        </p:grpSpPr>
        <p:sp>
          <p:nvSpPr>
            <p:cNvPr name="Freeform 4" id="4"/>
            <p:cNvSpPr/>
            <p:nvPr/>
          </p:nvSpPr>
          <p:spPr>
            <a:xfrm>
              <a:off x="6350" y="1602091"/>
              <a:ext cx="3615109" cy="1461770"/>
            </a:xfrm>
            <a:custGeom>
              <a:avLst/>
              <a:gdLst/>
              <a:ahLst/>
              <a:cxnLst/>
              <a:rect r="r" b="b" t="t" l="l"/>
              <a:pathLst>
                <a:path h="1461770" w="3615109">
                  <a:moveTo>
                    <a:pt x="0" y="0"/>
                  </a:moveTo>
                  <a:lnTo>
                    <a:pt x="0" y="1461770"/>
                  </a:lnTo>
                  <a:lnTo>
                    <a:pt x="3615109" y="1461770"/>
                  </a:lnTo>
                  <a:lnTo>
                    <a:pt x="0" y="0"/>
                  </a:lnTo>
                  <a:close/>
                </a:path>
              </a:pathLst>
            </a:custGeom>
            <a:solidFill>
              <a:srgbClr val="F3615F"/>
            </a:solidFill>
          </p:spPr>
        </p:sp>
        <p:sp>
          <p:nvSpPr>
            <p:cNvPr name="Freeform 5" id="5"/>
            <p:cNvSpPr/>
            <p:nvPr/>
          </p:nvSpPr>
          <p:spPr>
            <a:xfrm>
              <a:off x="0" y="-29210"/>
              <a:ext cx="3913558" cy="3100692"/>
            </a:xfrm>
            <a:custGeom>
              <a:avLst/>
              <a:gdLst/>
              <a:ahLst/>
              <a:cxnLst/>
              <a:rect r="r" b="b" t="t" l="l"/>
              <a:pathLst>
                <a:path h="3100692" w="3913558">
                  <a:moveTo>
                    <a:pt x="1270" y="45720"/>
                  </a:moveTo>
                  <a:lnTo>
                    <a:pt x="1270" y="938530"/>
                  </a:lnTo>
                  <a:cubicBezTo>
                    <a:pt x="1270" y="1256795"/>
                    <a:pt x="0" y="1649081"/>
                    <a:pt x="1270" y="1913242"/>
                  </a:cubicBezTo>
                  <a:cubicBezTo>
                    <a:pt x="5080" y="2681592"/>
                    <a:pt x="99060" y="2987661"/>
                    <a:pt x="99060" y="2987661"/>
                  </a:cubicBezTo>
                  <a:cubicBezTo>
                    <a:pt x="99060" y="2987661"/>
                    <a:pt x="579120" y="3087992"/>
                    <a:pt x="1004570" y="3094342"/>
                  </a:cubicBezTo>
                  <a:cubicBezTo>
                    <a:pt x="1385570" y="3100692"/>
                    <a:pt x="2247900" y="3099421"/>
                    <a:pt x="3084249" y="3099421"/>
                  </a:cubicBezTo>
                  <a:cubicBezTo>
                    <a:pt x="3503349" y="3099421"/>
                    <a:pt x="3904669" y="3099421"/>
                    <a:pt x="3904669" y="3099421"/>
                  </a:cubicBezTo>
                  <a:cubicBezTo>
                    <a:pt x="3904669" y="3099421"/>
                    <a:pt x="3902128" y="2446642"/>
                    <a:pt x="3904669" y="2030081"/>
                  </a:cubicBezTo>
                  <a:cubicBezTo>
                    <a:pt x="3913558" y="1519542"/>
                    <a:pt x="3909749" y="1236419"/>
                    <a:pt x="3909749" y="986790"/>
                  </a:cubicBezTo>
                  <a:cubicBezTo>
                    <a:pt x="3904669" y="438150"/>
                    <a:pt x="3904669" y="59690"/>
                    <a:pt x="3904669" y="59690"/>
                  </a:cubicBezTo>
                  <a:cubicBezTo>
                    <a:pt x="3904669" y="59690"/>
                    <a:pt x="3265859" y="34290"/>
                    <a:pt x="2390140" y="41910"/>
                  </a:cubicBezTo>
                  <a:cubicBezTo>
                    <a:pt x="2033270" y="48260"/>
                    <a:pt x="1306830" y="34290"/>
                    <a:pt x="918210" y="49530"/>
                  </a:cubicBezTo>
                  <a:cubicBezTo>
                    <a:pt x="494030" y="66040"/>
                    <a:pt x="247650" y="0"/>
                    <a:pt x="1270" y="45720"/>
                  </a:cubicBezTo>
                  <a:close/>
                </a:path>
              </a:pathLst>
            </a:custGeom>
            <a:solidFill>
              <a:srgbClr val="FFFFFF"/>
            </a:solidFill>
          </p:spPr>
        </p:sp>
      </p:grpSp>
      <p:pic>
        <p:nvPicPr>
          <p:cNvPr name="Picture 6" id="6"/>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62737" t="0" r="0" b="0"/>
          <a:stretch>
            <a:fillRect/>
          </a:stretch>
        </p:blipFill>
        <p:spPr>
          <a:xfrm flipH="false" flipV="false" rot="-5400000">
            <a:off x="3774055" y="-1214822"/>
            <a:ext cx="1901408" cy="6978022"/>
          </a:xfrm>
          <a:prstGeom prst="rect">
            <a:avLst/>
          </a:prstGeom>
        </p:spPr>
      </p:pic>
      <p:pic>
        <p:nvPicPr>
          <p:cNvPr name="Picture 7" id="7"/>
          <p:cNvPicPr>
            <a:picLocks noChangeAspect="true"/>
          </p:cNvPicPr>
          <p:nvPr/>
        </p:nvPicPr>
        <p:blipFill>
          <a:blip r:embed="rId7"/>
          <a:srcRect l="0" t="0" r="0" b="0"/>
          <a:stretch>
            <a:fillRect/>
          </a:stretch>
        </p:blipFill>
        <p:spPr>
          <a:xfrm flipH="false" flipV="false" rot="0">
            <a:off x="9064798" y="5679483"/>
            <a:ext cx="5827790" cy="3895751"/>
          </a:xfrm>
          <a:prstGeom prst="rect">
            <a:avLst/>
          </a:prstGeom>
        </p:spPr>
      </p:pic>
      <p:pic>
        <p:nvPicPr>
          <p:cNvPr name="Picture 8" id="8"/>
          <p:cNvPicPr>
            <a:picLocks noChangeAspect="true"/>
          </p:cNvPicPr>
          <p:nvPr/>
        </p:nvPicPr>
        <p:blipFill>
          <a:blip r:embed="rId8"/>
          <a:srcRect l="0" t="0" r="0" b="0"/>
          <a:stretch>
            <a:fillRect/>
          </a:stretch>
        </p:blipFill>
        <p:spPr>
          <a:xfrm flipH="false" flipV="false" rot="0">
            <a:off x="8755531" y="1711294"/>
            <a:ext cx="6137057" cy="3432206"/>
          </a:xfrm>
          <a:prstGeom prst="rect">
            <a:avLst/>
          </a:prstGeom>
        </p:spPr>
      </p:pic>
      <p:sp>
        <p:nvSpPr>
          <p:cNvPr name="TextBox 9" id="9"/>
          <p:cNvSpPr txBox="true"/>
          <p:nvPr/>
        </p:nvSpPr>
        <p:spPr>
          <a:xfrm rot="0">
            <a:off x="2065125" y="1604263"/>
            <a:ext cx="5859202" cy="1435101"/>
          </a:xfrm>
          <a:prstGeom prst="rect">
            <a:avLst/>
          </a:prstGeom>
        </p:spPr>
        <p:txBody>
          <a:bodyPr anchor="t" rtlCol="false" tIns="0" lIns="0" bIns="0" rIns="0">
            <a:spAutoFit/>
          </a:bodyPr>
          <a:lstStyle/>
          <a:p>
            <a:pPr>
              <a:lnSpc>
                <a:spcPts val="5500"/>
              </a:lnSpc>
            </a:pPr>
            <a:r>
              <a:rPr lang="en-US" sz="5500">
                <a:solidFill>
                  <a:srgbClr val="F3615F"/>
                </a:solidFill>
                <a:latin typeface="Gliker SemiBold"/>
              </a:rPr>
              <a:t>2.1 CUSTOMERS' PROFILE</a:t>
            </a:r>
          </a:p>
        </p:txBody>
      </p:sp>
      <p:sp>
        <p:nvSpPr>
          <p:cNvPr name="TextBox 10" id="10"/>
          <p:cNvSpPr txBox="true"/>
          <p:nvPr/>
        </p:nvSpPr>
        <p:spPr>
          <a:xfrm rot="0">
            <a:off x="1795159" y="4314825"/>
            <a:ext cx="5859202" cy="828675"/>
          </a:xfrm>
          <a:prstGeom prst="rect">
            <a:avLst/>
          </a:prstGeom>
        </p:spPr>
        <p:txBody>
          <a:bodyPr anchor="t" rtlCol="false" tIns="0" lIns="0" bIns="0" rIns="0">
            <a:spAutoFit/>
          </a:bodyPr>
          <a:lstStyle/>
          <a:p>
            <a:pPr algn="ctr" marL="0" indent="0" lvl="0">
              <a:lnSpc>
                <a:spcPts val="3359"/>
              </a:lnSpc>
            </a:pPr>
            <a:r>
              <a:rPr lang="en-US" sz="2799">
                <a:solidFill>
                  <a:srgbClr val="2E2E2E"/>
                </a:solidFill>
                <a:latin typeface="Montserrat Semi-Bold Bold"/>
              </a:rPr>
              <a:t> Characteristic of the customers</a:t>
            </a:r>
          </a:p>
        </p:txBody>
      </p:sp>
      <p:sp>
        <p:nvSpPr>
          <p:cNvPr name="TextBox 11" id="11"/>
          <p:cNvSpPr txBox="true"/>
          <p:nvPr/>
        </p:nvSpPr>
        <p:spPr>
          <a:xfrm rot="0">
            <a:off x="2208968" y="5641383"/>
            <a:ext cx="5031583" cy="2910840"/>
          </a:xfrm>
          <a:prstGeom prst="rect">
            <a:avLst/>
          </a:prstGeom>
        </p:spPr>
        <p:txBody>
          <a:bodyPr anchor="t" rtlCol="false" tIns="0" lIns="0" bIns="0" rIns="0">
            <a:spAutoFit/>
          </a:bodyPr>
          <a:lstStyle/>
          <a:p>
            <a:pPr marL="518160" indent="-259080" lvl="1">
              <a:lnSpc>
                <a:spcPts val="3359"/>
              </a:lnSpc>
              <a:buFont typeface="Arial"/>
              <a:buChar char="•"/>
            </a:pPr>
            <a:r>
              <a:rPr lang="en-US" sz="2400">
                <a:solidFill>
                  <a:srgbClr val="2E2E2E"/>
                </a:solidFill>
                <a:latin typeface="Montserrat"/>
              </a:rPr>
              <a:t>The Segment: Private Segment representing 50.59% and the Company one, 49.41%</a:t>
            </a:r>
          </a:p>
          <a:p>
            <a:pPr marL="518160" indent="-259080" lvl="1">
              <a:lnSpc>
                <a:spcPts val="3359"/>
              </a:lnSpc>
              <a:buFont typeface="Arial"/>
              <a:buChar char="•"/>
            </a:pPr>
            <a:r>
              <a:rPr lang="en-US" sz="2400">
                <a:solidFill>
                  <a:srgbClr val="2E2E2E"/>
                </a:solidFill>
                <a:latin typeface="Montserrat"/>
              </a:rPr>
              <a:t>The market: almost equal proportions</a:t>
            </a:r>
          </a:p>
          <a:p>
            <a:pPr marL="518160" indent="-259080" lvl="1">
              <a:lnSpc>
                <a:spcPts val="3359"/>
              </a:lnSpc>
              <a:buFont typeface="Arial"/>
              <a:buChar char="•"/>
            </a:pPr>
            <a:r>
              <a:rPr lang="en-US" sz="2400">
                <a:solidFill>
                  <a:srgbClr val="2E2E2E"/>
                </a:solidFill>
                <a:latin typeface="Montserrat"/>
              </a:rPr>
              <a:t>2 markets: Japan and USA</a:t>
            </a:r>
          </a:p>
        </p:txBody>
      </p:sp>
      <p:sp>
        <p:nvSpPr>
          <p:cNvPr name="TextBox 12" id="12"/>
          <p:cNvSpPr txBox="true"/>
          <p:nvPr/>
        </p:nvSpPr>
        <p:spPr>
          <a:xfrm rot="0">
            <a:off x="15021482" y="3912821"/>
            <a:ext cx="2555320" cy="1021080"/>
          </a:xfrm>
          <a:prstGeom prst="rect">
            <a:avLst/>
          </a:prstGeom>
        </p:spPr>
        <p:txBody>
          <a:bodyPr anchor="t" rtlCol="false" tIns="0" lIns="0" bIns="0" rIns="0">
            <a:spAutoFit/>
          </a:bodyPr>
          <a:lstStyle/>
          <a:p>
            <a:pPr>
              <a:lnSpc>
                <a:spcPts val="2730"/>
              </a:lnSpc>
              <a:spcBef>
                <a:spcPct val="0"/>
              </a:spcBef>
            </a:pPr>
            <a:r>
              <a:rPr lang="en-US" sz="2100">
                <a:solidFill>
                  <a:srgbClr val="000000"/>
                </a:solidFill>
                <a:latin typeface="Montserrat Italics"/>
              </a:rPr>
              <a:t>Figure 3: Distribution per Segment</a:t>
            </a:r>
          </a:p>
        </p:txBody>
      </p:sp>
      <p:sp>
        <p:nvSpPr>
          <p:cNvPr name="TextBox 13" id="13"/>
          <p:cNvSpPr txBox="true"/>
          <p:nvPr/>
        </p:nvSpPr>
        <p:spPr>
          <a:xfrm rot="0">
            <a:off x="15021482" y="8237220"/>
            <a:ext cx="2555320" cy="1021080"/>
          </a:xfrm>
          <a:prstGeom prst="rect">
            <a:avLst/>
          </a:prstGeom>
        </p:spPr>
        <p:txBody>
          <a:bodyPr anchor="t" rtlCol="false" tIns="0" lIns="0" bIns="0" rIns="0">
            <a:spAutoFit/>
          </a:bodyPr>
          <a:lstStyle/>
          <a:p>
            <a:pPr>
              <a:lnSpc>
                <a:spcPts val="2730"/>
              </a:lnSpc>
              <a:spcBef>
                <a:spcPct val="0"/>
              </a:spcBef>
            </a:pPr>
            <a:r>
              <a:rPr lang="en-US" sz="2100">
                <a:solidFill>
                  <a:srgbClr val="000000"/>
                </a:solidFill>
                <a:latin typeface="Montserrat Italics"/>
              </a:rPr>
              <a:t>Figure 4: Distribution per Market</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EAEAEA"/>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1855" t="0" r="1337" b="40128"/>
          <a:stretch>
            <a:fillRect/>
          </a:stretch>
        </p:blipFill>
        <p:spPr>
          <a:xfrm flipH="false" flipV="false" rot="0">
            <a:off x="8755531" y="758658"/>
            <a:ext cx="9233452" cy="8830687"/>
          </a:xfrm>
          <a:prstGeom prst="rect">
            <a:avLst/>
          </a:prstGeom>
        </p:spPr>
      </p:pic>
      <p:grpSp>
        <p:nvGrpSpPr>
          <p:cNvPr name="Group 3" id="3"/>
          <p:cNvGrpSpPr/>
          <p:nvPr/>
        </p:nvGrpSpPr>
        <p:grpSpPr>
          <a:xfrm rot="0">
            <a:off x="1235748" y="3775101"/>
            <a:ext cx="6978022" cy="5483199"/>
            <a:chOff x="0" y="0"/>
            <a:chExt cx="3907209" cy="3070211"/>
          </a:xfrm>
        </p:grpSpPr>
        <p:sp>
          <p:nvSpPr>
            <p:cNvPr name="Freeform 4" id="4"/>
            <p:cNvSpPr/>
            <p:nvPr/>
          </p:nvSpPr>
          <p:spPr>
            <a:xfrm>
              <a:off x="6350" y="1602091"/>
              <a:ext cx="3615109" cy="1461770"/>
            </a:xfrm>
            <a:custGeom>
              <a:avLst/>
              <a:gdLst/>
              <a:ahLst/>
              <a:cxnLst/>
              <a:rect r="r" b="b" t="t" l="l"/>
              <a:pathLst>
                <a:path h="1461770" w="3615109">
                  <a:moveTo>
                    <a:pt x="0" y="0"/>
                  </a:moveTo>
                  <a:lnTo>
                    <a:pt x="0" y="1461770"/>
                  </a:lnTo>
                  <a:lnTo>
                    <a:pt x="3615109" y="1461770"/>
                  </a:lnTo>
                  <a:lnTo>
                    <a:pt x="0" y="0"/>
                  </a:lnTo>
                  <a:close/>
                </a:path>
              </a:pathLst>
            </a:custGeom>
            <a:solidFill>
              <a:srgbClr val="F3615F"/>
            </a:solidFill>
          </p:spPr>
        </p:sp>
        <p:sp>
          <p:nvSpPr>
            <p:cNvPr name="Freeform 5" id="5"/>
            <p:cNvSpPr/>
            <p:nvPr/>
          </p:nvSpPr>
          <p:spPr>
            <a:xfrm>
              <a:off x="0" y="-29210"/>
              <a:ext cx="3913558" cy="3100692"/>
            </a:xfrm>
            <a:custGeom>
              <a:avLst/>
              <a:gdLst/>
              <a:ahLst/>
              <a:cxnLst/>
              <a:rect r="r" b="b" t="t" l="l"/>
              <a:pathLst>
                <a:path h="3100692" w="3913558">
                  <a:moveTo>
                    <a:pt x="1270" y="45720"/>
                  </a:moveTo>
                  <a:lnTo>
                    <a:pt x="1270" y="938530"/>
                  </a:lnTo>
                  <a:cubicBezTo>
                    <a:pt x="1270" y="1256795"/>
                    <a:pt x="0" y="1649081"/>
                    <a:pt x="1270" y="1913242"/>
                  </a:cubicBezTo>
                  <a:cubicBezTo>
                    <a:pt x="5080" y="2681592"/>
                    <a:pt x="99060" y="2987661"/>
                    <a:pt x="99060" y="2987661"/>
                  </a:cubicBezTo>
                  <a:cubicBezTo>
                    <a:pt x="99060" y="2987661"/>
                    <a:pt x="579120" y="3087992"/>
                    <a:pt x="1004570" y="3094342"/>
                  </a:cubicBezTo>
                  <a:cubicBezTo>
                    <a:pt x="1385570" y="3100692"/>
                    <a:pt x="2247900" y="3099421"/>
                    <a:pt x="3084249" y="3099421"/>
                  </a:cubicBezTo>
                  <a:cubicBezTo>
                    <a:pt x="3503349" y="3099421"/>
                    <a:pt x="3904669" y="3099421"/>
                    <a:pt x="3904669" y="3099421"/>
                  </a:cubicBezTo>
                  <a:cubicBezTo>
                    <a:pt x="3904669" y="3099421"/>
                    <a:pt x="3902128" y="2446642"/>
                    <a:pt x="3904669" y="2030081"/>
                  </a:cubicBezTo>
                  <a:cubicBezTo>
                    <a:pt x="3913558" y="1519542"/>
                    <a:pt x="3909749" y="1236419"/>
                    <a:pt x="3909749" y="986790"/>
                  </a:cubicBezTo>
                  <a:cubicBezTo>
                    <a:pt x="3904669" y="438150"/>
                    <a:pt x="3904669" y="59690"/>
                    <a:pt x="3904669" y="59690"/>
                  </a:cubicBezTo>
                  <a:cubicBezTo>
                    <a:pt x="3904669" y="59690"/>
                    <a:pt x="3265859" y="34290"/>
                    <a:pt x="2390140" y="41910"/>
                  </a:cubicBezTo>
                  <a:cubicBezTo>
                    <a:pt x="2033270" y="48260"/>
                    <a:pt x="1306830" y="34290"/>
                    <a:pt x="918210" y="49530"/>
                  </a:cubicBezTo>
                  <a:cubicBezTo>
                    <a:pt x="494030" y="66040"/>
                    <a:pt x="247650" y="0"/>
                    <a:pt x="1270" y="45720"/>
                  </a:cubicBezTo>
                  <a:close/>
                </a:path>
              </a:pathLst>
            </a:custGeom>
            <a:solidFill>
              <a:srgbClr val="FFFFFF"/>
            </a:solidFill>
          </p:spPr>
        </p:sp>
      </p:grpSp>
      <p:pic>
        <p:nvPicPr>
          <p:cNvPr name="Picture 6" id="6"/>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62737" t="0" r="0" b="0"/>
          <a:stretch>
            <a:fillRect/>
          </a:stretch>
        </p:blipFill>
        <p:spPr>
          <a:xfrm flipH="false" flipV="false" rot="-5400000">
            <a:off x="3774055" y="-1214822"/>
            <a:ext cx="1901408" cy="6978022"/>
          </a:xfrm>
          <a:prstGeom prst="rect">
            <a:avLst/>
          </a:prstGeom>
        </p:spPr>
      </p:pic>
      <p:pic>
        <p:nvPicPr>
          <p:cNvPr name="Picture 7" id="7"/>
          <p:cNvPicPr>
            <a:picLocks noChangeAspect="true"/>
          </p:cNvPicPr>
          <p:nvPr/>
        </p:nvPicPr>
        <p:blipFill>
          <a:blip r:embed="rId7"/>
          <a:srcRect l="0" t="0" r="0" b="0"/>
          <a:stretch>
            <a:fillRect/>
          </a:stretch>
        </p:blipFill>
        <p:spPr>
          <a:xfrm flipH="false" flipV="false" rot="0">
            <a:off x="8755531" y="2274189"/>
            <a:ext cx="9233452" cy="5120519"/>
          </a:xfrm>
          <a:prstGeom prst="rect">
            <a:avLst/>
          </a:prstGeom>
        </p:spPr>
      </p:pic>
      <p:sp>
        <p:nvSpPr>
          <p:cNvPr name="TextBox 8" id="8"/>
          <p:cNvSpPr txBox="true"/>
          <p:nvPr/>
        </p:nvSpPr>
        <p:spPr>
          <a:xfrm rot="0">
            <a:off x="2065125" y="1604263"/>
            <a:ext cx="5859202" cy="1372871"/>
          </a:xfrm>
          <a:prstGeom prst="rect">
            <a:avLst/>
          </a:prstGeom>
        </p:spPr>
        <p:txBody>
          <a:bodyPr anchor="t" rtlCol="false" tIns="0" lIns="0" bIns="0" rIns="0">
            <a:spAutoFit/>
          </a:bodyPr>
          <a:lstStyle/>
          <a:p>
            <a:pPr>
              <a:lnSpc>
                <a:spcPts val="5300"/>
              </a:lnSpc>
            </a:pPr>
            <a:r>
              <a:rPr lang="en-US" sz="5300">
                <a:solidFill>
                  <a:srgbClr val="F3615F"/>
                </a:solidFill>
                <a:latin typeface="Gliker SemiBold"/>
              </a:rPr>
              <a:t>2.2 CUSTOMERS' PROFILE</a:t>
            </a:r>
          </a:p>
        </p:txBody>
      </p:sp>
      <p:sp>
        <p:nvSpPr>
          <p:cNvPr name="TextBox 9" id="9"/>
          <p:cNvSpPr txBox="true"/>
          <p:nvPr/>
        </p:nvSpPr>
        <p:spPr>
          <a:xfrm rot="0">
            <a:off x="2208968" y="5774245"/>
            <a:ext cx="5031583" cy="2072640"/>
          </a:xfrm>
          <a:prstGeom prst="rect">
            <a:avLst/>
          </a:prstGeom>
        </p:spPr>
        <p:txBody>
          <a:bodyPr anchor="t" rtlCol="false" tIns="0" lIns="0" bIns="0" rIns="0">
            <a:spAutoFit/>
          </a:bodyPr>
          <a:lstStyle/>
          <a:p>
            <a:pPr marL="518160" indent="-259080" lvl="1">
              <a:lnSpc>
                <a:spcPts val="3359"/>
              </a:lnSpc>
              <a:buFont typeface="Arial"/>
              <a:buChar char="•"/>
            </a:pPr>
            <a:r>
              <a:rPr lang="en-US" sz="2400">
                <a:solidFill>
                  <a:srgbClr val="2E2E2E"/>
                </a:solidFill>
                <a:latin typeface="Montserrat"/>
              </a:rPr>
              <a:t>Top states that are buying the largest quantity of products</a:t>
            </a:r>
          </a:p>
          <a:p>
            <a:pPr marL="518160" indent="-259080" lvl="1">
              <a:lnSpc>
                <a:spcPts val="3359"/>
              </a:lnSpc>
              <a:buFont typeface="Arial"/>
              <a:buChar char="•"/>
            </a:pPr>
            <a:r>
              <a:rPr lang="en-US" sz="2400">
                <a:solidFill>
                  <a:srgbClr val="2E2E2E"/>
                </a:solidFill>
                <a:latin typeface="Montserrat"/>
              </a:rPr>
              <a:t>5 out of the 6 states are from Japan</a:t>
            </a:r>
          </a:p>
        </p:txBody>
      </p:sp>
      <p:sp>
        <p:nvSpPr>
          <p:cNvPr name="TextBox 10" id="10"/>
          <p:cNvSpPr txBox="true"/>
          <p:nvPr/>
        </p:nvSpPr>
        <p:spPr>
          <a:xfrm rot="0">
            <a:off x="2335092" y="4764427"/>
            <a:ext cx="5319269" cy="409575"/>
          </a:xfrm>
          <a:prstGeom prst="rect">
            <a:avLst/>
          </a:prstGeom>
        </p:spPr>
        <p:txBody>
          <a:bodyPr anchor="t" rtlCol="false" tIns="0" lIns="0" bIns="0" rIns="0">
            <a:spAutoFit/>
          </a:bodyPr>
          <a:lstStyle/>
          <a:p>
            <a:pPr marL="0" indent="0" lvl="0">
              <a:lnSpc>
                <a:spcPts val="3359"/>
              </a:lnSpc>
            </a:pPr>
            <a:r>
              <a:rPr lang="en-US" sz="2799">
                <a:solidFill>
                  <a:srgbClr val="2E2E2E"/>
                </a:solidFill>
                <a:latin typeface="Montserrat Semi-Bold Bold"/>
              </a:rPr>
              <a:t>Geographical Distribution</a:t>
            </a:r>
          </a:p>
        </p:txBody>
      </p:sp>
      <p:sp>
        <p:nvSpPr>
          <p:cNvPr name="TextBox 11" id="11"/>
          <p:cNvSpPr txBox="true"/>
          <p:nvPr/>
        </p:nvSpPr>
        <p:spPr>
          <a:xfrm rot="0">
            <a:off x="10873036" y="7827835"/>
            <a:ext cx="4998443" cy="379095"/>
          </a:xfrm>
          <a:prstGeom prst="rect">
            <a:avLst/>
          </a:prstGeom>
        </p:spPr>
        <p:txBody>
          <a:bodyPr anchor="t" rtlCol="false" tIns="0" lIns="0" bIns="0" rIns="0">
            <a:spAutoFit/>
          </a:bodyPr>
          <a:lstStyle/>
          <a:p>
            <a:pPr algn="ctr">
              <a:lnSpc>
                <a:spcPts val="3120"/>
              </a:lnSpc>
              <a:spcBef>
                <a:spcPct val="0"/>
              </a:spcBef>
            </a:pPr>
            <a:r>
              <a:rPr lang="en-US" sz="2400">
                <a:solidFill>
                  <a:srgbClr val="000000"/>
                </a:solidFill>
                <a:latin typeface="Montserrat Italics"/>
              </a:rPr>
              <a:t>Figure 5: Distribution per Market</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DAE_AFShOBM</dc:identifier>
  <dcterms:modified xsi:type="dcterms:W3CDTF">2011-08-01T06:04:30Z</dcterms:modified>
  <cp:revision>1</cp:revision>
  <dc:title>Business Intelligence - Part I</dc:title>
</cp:coreProperties>
</file>